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8" r:id="rId1"/>
  </p:sldMasterIdLst>
  <p:notesMasterIdLst>
    <p:notesMasterId r:id="rId42"/>
  </p:notesMasterIdLst>
  <p:handoutMasterIdLst>
    <p:handoutMasterId r:id="rId43"/>
  </p:handoutMasterIdLst>
  <p:sldIdLst>
    <p:sldId id="257" r:id="rId2"/>
    <p:sldId id="258" r:id="rId3"/>
    <p:sldId id="330" r:id="rId4"/>
    <p:sldId id="259" r:id="rId5"/>
    <p:sldId id="286" r:id="rId6"/>
    <p:sldId id="287" r:id="rId7"/>
    <p:sldId id="307" r:id="rId8"/>
    <p:sldId id="331" r:id="rId9"/>
    <p:sldId id="280" r:id="rId10"/>
    <p:sldId id="305" r:id="rId11"/>
    <p:sldId id="302" r:id="rId12"/>
    <p:sldId id="338" r:id="rId13"/>
    <p:sldId id="332" r:id="rId14"/>
    <p:sldId id="261" r:id="rId15"/>
    <p:sldId id="333" r:id="rId16"/>
    <p:sldId id="260" r:id="rId17"/>
    <p:sldId id="281" r:id="rId18"/>
    <p:sldId id="282" r:id="rId19"/>
    <p:sldId id="283" r:id="rId20"/>
    <p:sldId id="284" r:id="rId21"/>
    <p:sldId id="285" r:id="rId22"/>
    <p:sldId id="334" r:id="rId23"/>
    <p:sldId id="265" r:id="rId24"/>
    <p:sldId id="262" r:id="rId25"/>
    <p:sldId id="266" r:id="rId26"/>
    <p:sldId id="306" r:id="rId27"/>
    <p:sldId id="335" r:id="rId28"/>
    <p:sldId id="267" r:id="rId29"/>
    <p:sldId id="270" r:id="rId30"/>
    <p:sldId id="272" r:id="rId31"/>
    <p:sldId id="336" r:id="rId32"/>
    <p:sldId id="274" r:id="rId33"/>
    <p:sldId id="275" r:id="rId34"/>
    <p:sldId id="277" r:id="rId35"/>
    <p:sldId id="337" r:id="rId36"/>
    <p:sldId id="278" r:id="rId37"/>
    <p:sldId id="309" r:id="rId38"/>
    <p:sldId id="308" r:id="rId39"/>
    <p:sldId id="291" r:id="rId40"/>
    <p:sldId id="313" r:id="rId41"/>
  </p:sldIdLst>
  <p:sldSz cx="12192000" cy="6858000"/>
  <p:notesSz cx="7315200" cy="9601200"/>
  <p:embeddedFontLst>
    <p:embeddedFont>
      <p:font typeface="Calibri" panose="020F0502020204030204" pitchFamily="34" charset="0"/>
      <p:regular r:id="rId44"/>
      <p:bold r:id="rId45"/>
      <p:italic r:id="rId46"/>
      <p:boldItalic r:id="rId47"/>
    </p:embeddedFont>
    <p:embeddedFont>
      <p:font typeface="Candara" panose="020E0502030303020204" pitchFamily="34" charset="0"/>
      <p:regular r:id="rId48"/>
      <p:bold r:id="rId49"/>
      <p:italic r:id="rId50"/>
      <p:boldItalic r:id="rId51"/>
    </p:embeddedFont>
    <p:embeddedFont>
      <p:font typeface="Century Gothic" panose="020B0502020202020204" pitchFamily="34" charset="0"/>
      <p:regular r:id="rId52"/>
      <p:bold r:id="rId53"/>
      <p:italic r:id="rId54"/>
      <p:boldItalic r:id="rId55"/>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476" autoAdjust="0"/>
  </p:normalViewPr>
  <p:slideViewPr>
    <p:cSldViewPr>
      <p:cViewPr varScale="1">
        <p:scale>
          <a:sx n="84" d="100"/>
          <a:sy n="84" d="100"/>
        </p:scale>
        <p:origin x="1512" y="10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4520: Sustainable Safe Water on Tap</a:t>
            </a:r>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458788" y="720725"/>
            <a:ext cx="6400800" cy="3600450"/>
          </a:xfrm>
          <a:ln/>
        </p:spPr>
      </p:sp>
      <p:sp>
        <p:nvSpPr>
          <p:cNvPr id="10243" name="Rectangle 3"/>
          <p:cNvSpPr>
            <a:spLocks noGrp="1" noChangeArrowheads="1"/>
          </p:cNvSpPr>
          <p:nvPr>
            <p:ph type="body" idx="1"/>
          </p:nvPr>
        </p:nvSpPr>
        <p:spPr/>
        <p:txBody>
          <a:bodyPr/>
          <a:lstStyle/>
          <a:p>
            <a:r>
              <a:rPr lang="en-US" noProof="0" dirty="0"/>
              <a:t>Photo credit to </a:t>
            </a:r>
            <a:r>
              <a:rPr lang="en-US" noProof="0" dirty="0" err="1"/>
              <a:t>Yitzy</a:t>
            </a:r>
            <a:r>
              <a:rPr lang="en-US" baseline="0" noProof="0" dirty="0"/>
              <a:t> </a:t>
            </a:r>
            <a:r>
              <a:rPr lang="en-US" baseline="0" noProof="0" dirty="0" err="1"/>
              <a:t>Rosenburg</a:t>
            </a:r>
            <a:r>
              <a:rPr lang="en-US" baseline="0" noProof="0" dirty="0"/>
              <a:t>, 2019</a:t>
            </a:r>
          </a:p>
          <a:p>
            <a:endParaRPr lang="en-US" baseline="0" noProof="0" dirty="0"/>
          </a:p>
          <a:p>
            <a:r>
              <a:rPr lang="en-US" baseline="0" noProof="0" dirty="0"/>
              <a:t>Add expectation that student come to class!</a:t>
            </a:r>
          </a:p>
          <a:p>
            <a:endParaRPr lang="en-US" baseline="0" noProof="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13</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14</a:t>
            </a:fld>
            <a:endParaRPr lang="en-US"/>
          </a:p>
        </p:txBody>
      </p:sp>
      <p:sp>
        <p:nvSpPr>
          <p:cNvPr id="18434" name="Rectangle 2"/>
          <p:cNvSpPr>
            <a:spLocks noGrp="1" noRot="1" noChangeAspect="1" noChangeArrowheads="1" noTextEdit="1"/>
          </p:cNvSpPr>
          <p:nvPr>
            <p:ph type="sldImg"/>
          </p:nvPr>
        </p:nvSpPr>
        <p:spPr>
          <a:xfrm>
            <a:off x="458788" y="720725"/>
            <a:ext cx="6400800" cy="3600450"/>
          </a:xfrm>
          <a:ln/>
        </p:spPr>
      </p:sp>
      <p:sp>
        <p:nvSpPr>
          <p:cNvPr id="184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15</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16</a:t>
            </a:fld>
            <a:endParaRPr lang="en-US"/>
          </a:p>
        </p:txBody>
      </p:sp>
      <p:sp>
        <p:nvSpPr>
          <p:cNvPr id="16386" name="Rectangle 2"/>
          <p:cNvSpPr>
            <a:spLocks noGrp="1" noRot="1" noChangeAspect="1" noChangeArrowheads="1" noTextEdit="1"/>
          </p:cNvSpPr>
          <p:nvPr>
            <p:ph type="sldImg"/>
          </p:nvPr>
        </p:nvSpPr>
        <p:spPr>
          <a:xfrm>
            <a:off x="458788" y="720725"/>
            <a:ext cx="64008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17</a:t>
            </a:fld>
            <a:endParaRPr lang="en-US"/>
          </a:p>
        </p:txBody>
      </p:sp>
      <p:sp>
        <p:nvSpPr>
          <p:cNvPr id="59394" name="Rectangle 2"/>
          <p:cNvSpPr>
            <a:spLocks noGrp="1" noRot="1" noChangeAspect="1" noChangeArrowheads="1" noTextEdit="1"/>
          </p:cNvSpPr>
          <p:nvPr>
            <p:ph type="sldImg"/>
          </p:nvPr>
        </p:nvSpPr>
        <p:spPr>
          <a:xfrm>
            <a:off x="458788" y="720725"/>
            <a:ext cx="64008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18</a:t>
            </a:fld>
            <a:endParaRPr lang="en-US"/>
          </a:p>
        </p:txBody>
      </p:sp>
      <p:sp>
        <p:nvSpPr>
          <p:cNvPr id="61442" name="Rectangle 2"/>
          <p:cNvSpPr>
            <a:spLocks noGrp="1" noRot="1" noChangeAspect="1" noChangeArrowheads="1" noTextEdit="1"/>
          </p:cNvSpPr>
          <p:nvPr>
            <p:ph type="sldImg"/>
          </p:nvPr>
        </p:nvSpPr>
        <p:spPr>
          <a:xfrm>
            <a:off x="458788" y="720725"/>
            <a:ext cx="64008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19</a:t>
            </a:fld>
            <a:endParaRPr lang="en-US"/>
          </a:p>
        </p:txBody>
      </p:sp>
      <p:sp>
        <p:nvSpPr>
          <p:cNvPr id="63490" name="Rectangle 2"/>
          <p:cNvSpPr>
            <a:spLocks noGrp="1" noRot="1" noChangeAspect="1" noChangeArrowheads="1" noTextEdit="1"/>
          </p:cNvSpPr>
          <p:nvPr>
            <p:ph type="sldImg"/>
          </p:nvPr>
        </p:nvSpPr>
        <p:spPr>
          <a:xfrm>
            <a:off x="458788" y="720725"/>
            <a:ext cx="64008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20</a:t>
            </a:fld>
            <a:endParaRPr lang="en-US"/>
          </a:p>
        </p:txBody>
      </p:sp>
      <p:sp>
        <p:nvSpPr>
          <p:cNvPr id="65538" name="Rectangle 2"/>
          <p:cNvSpPr>
            <a:spLocks noGrp="1" noRot="1" noChangeAspect="1" noChangeArrowheads="1" noTextEdit="1"/>
          </p:cNvSpPr>
          <p:nvPr>
            <p:ph type="sldImg"/>
          </p:nvPr>
        </p:nvSpPr>
        <p:spPr>
          <a:xfrm>
            <a:off x="458788" y="720725"/>
            <a:ext cx="64008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21</a:t>
            </a:fld>
            <a:endParaRPr lang="en-US"/>
          </a:p>
        </p:txBody>
      </p:sp>
      <p:sp>
        <p:nvSpPr>
          <p:cNvPr id="67586" name="Rectangle 2"/>
          <p:cNvSpPr>
            <a:spLocks noGrp="1" noRot="1" noChangeAspect="1" noChangeArrowheads="1" noTextEdit="1"/>
          </p:cNvSpPr>
          <p:nvPr>
            <p:ph type="sldImg"/>
          </p:nvPr>
        </p:nvSpPr>
        <p:spPr>
          <a:xfrm>
            <a:off x="458788" y="720725"/>
            <a:ext cx="64008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22</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23</a:t>
            </a:fld>
            <a:endParaRPr lang="en-US"/>
          </a:p>
        </p:txBody>
      </p:sp>
      <p:sp>
        <p:nvSpPr>
          <p:cNvPr id="26626" name="Rectangle 2"/>
          <p:cNvSpPr>
            <a:spLocks noGrp="1" noRot="1" noChangeAspect="1" noChangeArrowheads="1" noTextEdit="1"/>
          </p:cNvSpPr>
          <p:nvPr>
            <p:ph type="sldImg"/>
          </p:nvPr>
        </p:nvSpPr>
        <p:spPr>
          <a:xfrm>
            <a:off x="458788" y="720725"/>
            <a:ext cx="64008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24</a:t>
            </a:fld>
            <a:endParaRPr lang="en-US"/>
          </a:p>
        </p:txBody>
      </p:sp>
      <p:sp>
        <p:nvSpPr>
          <p:cNvPr id="20482" name="Rectangle 2"/>
          <p:cNvSpPr>
            <a:spLocks noGrp="1" noRot="1" noChangeAspect="1" noChangeArrowheads="1" noTextEdit="1"/>
          </p:cNvSpPr>
          <p:nvPr>
            <p:ph type="sldImg"/>
          </p:nvPr>
        </p:nvSpPr>
        <p:spPr>
          <a:xfrm>
            <a:off x="458788" y="720725"/>
            <a:ext cx="64008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25</a:t>
            </a:fld>
            <a:endParaRPr lang="en-US"/>
          </a:p>
        </p:txBody>
      </p:sp>
      <p:sp>
        <p:nvSpPr>
          <p:cNvPr id="28674" name="Rectangle 2"/>
          <p:cNvSpPr>
            <a:spLocks noGrp="1" noRot="1" noChangeAspect="1" noChangeArrowheads="1" noTextEdit="1"/>
          </p:cNvSpPr>
          <p:nvPr>
            <p:ph type="sldImg"/>
          </p:nvPr>
        </p:nvSpPr>
        <p:spPr>
          <a:xfrm>
            <a:off x="457200" y="720725"/>
            <a:ext cx="6400800" cy="3600450"/>
          </a:xfrm>
          <a:ln/>
        </p:spPr>
      </p:sp>
      <p:sp>
        <p:nvSpPr>
          <p:cNvPr id="2867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27</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28</a:t>
            </a:fld>
            <a:endParaRPr lang="en-US"/>
          </a:p>
        </p:txBody>
      </p:sp>
      <p:sp>
        <p:nvSpPr>
          <p:cNvPr id="30722" name="Rectangle 2"/>
          <p:cNvSpPr>
            <a:spLocks noGrp="1" noRot="1" noChangeAspect="1" noChangeArrowheads="1" noTextEdit="1"/>
          </p:cNvSpPr>
          <p:nvPr>
            <p:ph type="sldImg"/>
          </p:nvPr>
        </p:nvSpPr>
        <p:spPr>
          <a:xfrm>
            <a:off x="458788" y="720725"/>
            <a:ext cx="64008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29</a:t>
            </a:fld>
            <a:endParaRPr lang="en-US"/>
          </a:p>
        </p:txBody>
      </p:sp>
      <p:sp>
        <p:nvSpPr>
          <p:cNvPr id="36866" name="Rectangle 2"/>
          <p:cNvSpPr>
            <a:spLocks noGrp="1" noRot="1" noChangeAspect="1" noChangeArrowheads="1" noTextEdit="1"/>
          </p:cNvSpPr>
          <p:nvPr>
            <p:ph type="sldImg"/>
          </p:nvPr>
        </p:nvSpPr>
        <p:spPr>
          <a:xfrm>
            <a:off x="458788" y="720725"/>
            <a:ext cx="64008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30</a:t>
            </a:fld>
            <a:endParaRPr lang="en-US"/>
          </a:p>
        </p:txBody>
      </p:sp>
      <p:sp>
        <p:nvSpPr>
          <p:cNvPr id="40962" name="Rectangle 2"/>
          <p:cNvSpPr>
            <a:spLocks noGrp="1" noRot="1" noChangeAspect="1" noChangeArrowheads="1" noTextEdit="1"/>
          </p:cNvSpPr>
          <p:nvPr>
            <p:ph type="sldImg"/>
          </p:nvPr>
        </p:nvSpPr>
        <p:spPr>
          <a:xfrm>
            <a:off x="458788" y="720725"/>
            <a:ext cx="64008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How</a:t>
            </a:r>
            <a:r>
              <a:rPr lang="en-US" baseline="0" dirty="0"/>
              <a:t> is water cleaned in an AguaClara plant?</a:t>
            </a:r>
            <a:endParaRPr lang="en-US" dirty="0"/>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31</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32</a:t>
            </a:fld>
            <a:endParaRPr lang="en-US"/>
          </a:p>
        </p:txBody>
      </p:sp>
      <p:sp>
        <p:nvSpPr>
          <p:cNvPr id="45058" name="Rectangle 2"/>
          <p:cNvSpPr>
            <a:spLocks noGrp="1" noRot="1" noChangeAspect="1" noChangeArrowheads="1" noTextEdit="1"/>
          </p:cNvSpPr>
          <p:nvPr>
            <p:ph type="sldImg"/>
          </p:nvPr>
        </p:nvSpPr>
        <p:spPr>
          <a:xfrm>
            <a:off x="458788" y="720725"/>
            <a:ext cx="64008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33</a:t>
            </a:fld>
            <a:endParaRPr lang="en-US"/>
          </a:p>
        </p:txBody>
      </p:sp>
      <p:sp>
        <p:nvSpPr>
          <p:cNvPr id="47106" name="Rectangle 2"/>
          <p:cNvSpPr>
            <a:spLocks noGrp="1" noRot="1" noChangeAspect="1" noChangeArrowheads="1" noTextEdit="1"/>
          </p:cNvSpPr>
          <p:nvPr>
            <p:ph type="sldImg"/>
          </p:nvPr>
        </p:nvSpPr>
        <p:spPr>
          <a:xfrm>
            <a:off x="458788" y="720725"/>
            <a:ext cx="6400800" cy="3600450"/>
          </a:xfrm>
          <a:ln/>
        </p:spPr>
      </p:sp>
      <p:sp>
        <p:nvSpPr>
          <p:cNvPr id="47107" name="Rectangle 3"/>
          <p:cNvSpPr>
            <a:spLocks noGrp="1" noChangeArrowheads="1"/>
          </p:cNvSpPr>
          <p:nvPr>
            <p:ph type="body" idx="1"/>
          </p:nvPr>
        </p:nvSpPr>
        <p:spPr/>
        <p:txBody>
          <a:bodyPr/>
          <a:lstStyle/>
          <a:p>
            <a:r>
              <a:rPr lang="en-US"/>
              <a:t>http://www.sciencedirect.com/science?_ob=MImg&amp;_imagekey=B6V73-45FSRSX-1-K&amp;_cdi=5831&amp;_orig=browse&amp;_coverDate=09/30/2002&amp;_sk=999639984&amp;view=c&amp;wchp=dGLbVtb-zSkzS&amp;_acct=C000022719&amp;_version=1&amp;_userid=492137&amp;md5=fffe3104bff87c2e91320230a4a97810&amp;ie=f.pdf</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34</a:t>
            </a:fld>
            <a:endParaRPr lang="en-US"/>
          </a:p>
        </p:txBody>
      </p:sp>
      <p:sp>
        <p:nvSpPr>
          <p:cNvPr id="51202" name="Rectangle 2"/>
          <p:cNvSpPr>
            <a:spLocks noGrp="1" noRot="1" noChangeAspect="1" noChangeArrowheads="1" noTextEdit="1"/>
          </p:cNvSpPr>
          <p:nvPr>
            <p:ph type="sldImg"/>
          </p:nvPr>
        </p:nvSpPr>
        <p:spPr>
          <a:xfrm>
            <a:off x="458788" y="720725"/>
            <a:ext cx="64008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35</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36</a:t>
            </a:fld>
            <a:endParaRPr lang="en-US"/>
          </a:p>
        </p:txBody>
      </p:sp>
      <p:sp>
        <p:nvSpPr>
          <p:cNvPr id="53250" name="Rectangle 2"/>
          <p:cNvSpPr>
            <a:spLocks noGrp="1" noRot="1" noChangeAspect="1" noChangeArrowheads="1" noTextEdit="1"/>
          </p:cNvSpPr>
          <p:nvPr>
            <p:ph type="sldImg"/>
          </p:nvPr>
        </p:nvSpPr>
        <p:spPr>
          <a:xfrm>
            <a:off x="458788" y="720725"/>
            <a:ext cx="64008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xfrm>
            <a:off x="457200" y="720725"/>
            <a:ext cx="6400800" cy="3600450"/>
          </a:xfrm>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sz="1300" dirty="0">
              <a:latin typeface="+mn-lt"/>
            </a:endParaRPr>
          </a:p>
          <a:p>
            <a:r>
              <a:rPr lang="en-US" dirty="0"/>
              <a:t>Knowledge generation (project) courses</a:t>
            </a:r>
          </a:p>
          <a:p>
            <a:pPr lvl="1"/>
            <a:r>
              <a:rPr lang="en-US" dirty="0"/>
              <a:t>Students learn from students with more expertise</a:t>
            </a:r>
          </a:p>
          <a:p>
            <a:pPr lvl="1"/>
            <a:r>
              <a:rPr lang="en-US" dirty="0"/>
              <a:t>Students generate new knowledge!</a:t>
            </a:r>
          </a:p>
          <a:p>
            <a:pPr lvl="1"/>
            <a:r>
              <a:rPr lang="en-US" dirty="0"/>
              <a:t>Knowledge flow is in multiple directions</a:t>
            </a:r>
          </a:p>
          <a:p>
            <a:pPr lvl="1"/>
            <a:r>
              <a:rPr lang="en-US" dirty="0"/>
              <a:t>Students can take the project courses multiple times from first year to Master of Engineering</a:t>
            </a:r>
          </a:p>
          <a:p>
            <a:r>
              <a:rPr lang="en-US" dirty="0"/>
              <a:t>Knowledge synthesis courses</a:t>
            </a:r>
          </a:p>
          <a:p>
            <a:pPr lvl="1"/>
            <a:r>
              <a:rPr lang="en-US" dirty="0"/>
              <a:t>Material includes recently generated knowledge</a:t>
            </a:r>
          </a:p>
          <a:p>
            <a:endParaRPr lang="en-US" sz="1300" dirty="0">
              <a:latin typeface="+mn-lt"/>
            </a:endParaRPr>
          </a:p>
          <a:p>
            <a:endParaRPr lang="en-US" sz="1300" dirty="0">
              <a:latin typeface="+mn-lt"/>
            </a:endParaRPr>
          </a:p>
          <a:p>
            <a:endParaRPr lang="en-US" sz="1300" dirty="0">
              <a:latin typeface="+mn-lt"/>
            </a:endParaRPr>
          </a:p>
          <a:p>
            <a:endParaRPr lang="en-US" sz="1300" dirty="0">
              <a:latin typeface="+mn-lt"/>
            </a:endParaRPr>
          </a:p>
          <a:p>
            <a:r>
              <a:rPr lang="en-US" sz="1300" dirty="0">
                <a:latin typeface="+mn-lt"/>
              </a:rPr>
              <a:t>Amanda Crawford-</a:t>
            </a:r>
            <a:r>
              <a:rPr lang="en-US" sz="1300" dirty="0" err="1">
                <a:latin typeface="+mn-lt"/>
              </a:rPr>
              <a:t>Staub</a:t>
            </a:r>
            <a:endParaRPr lang="en-US" sz="1300" dirty="0">
              <a:latin typeface="+mn-lt"/>
            </a:endParaRPr>
          </a:p>
          <a:p>
            <a:r>
              <a:rPr lang="en-US" sz="1300" dirty="0">
                <a:latin typeface="+mn-lt"/>
              </a:rPr>
              <a:t>Student Relations and Strategic Partnerships Associate</a:t>
            </a:r>
          </a:p>
          <a:p>
            <a:r>
              <a:rPr lang="en-US" dirty="0"/>
              <a:t>Study abroad, short term programs into curriculum, talk with many universities</a:t>
            </a:r>
          </a:p>
          <a:p>
            <a:r>
              <a:rPr lang="en-US" dirty="0"/>
              <a:t>By and large u’s are trying</a:t>
            </a:r>
            <a:r>
              <a:rPr lang="en-US" baseline="0" dirty="0"/>
              <a:t> to integrate short term programs.</a:t>
            </a:r>
          </a:p>
          <a:p>
            <a:r>
              <a:rPr lang="en-US" baseline="0" dirty="0"/>
              <a:t>One course, one trip model is actually relatively new.</a:t>
            </a:r>
          </a:p>
          <a:p>
            <a:r>
              <a:rPr lang="en-US" baseline="0" dirty="0"/>
              <a:t>Old model was lecture on the trip.</a:t>
            </a:r>
          </a:p>
          <a:p>
            <a:endParaRPr lang="en-US" baseline="0" dirty="0"/>
          </a:p>
          <a:p>
            <a:r>
              <a:rPr lang="en-US" baseline="0" dirty="0"/>
              <a:t>Haven’t seen anything as extensive and well developed at other universities.</a:t>
            </a:r>
          </a:p>
          <a:p>
            <a:r>
              <a:rPr lang="en-US" baseline="0" dirty="0"/>
              <a:t>Model with multiple courses is unique.</a:t>
            </a:r>
          </a:p>
          <a:p>
            <a:endParaRPr lang="en-US" baseline="0" dirty="0"/>
          </a:p>
          <a:p>
            <a:r>
              <a:rPr lang="en-US" baseline="0" dirty="0"/>
              <a:t>70% of our students come from STEM. </a:t>
            </a:r>
          </a:p>
          <a:p>
            <a:r>
              <a:rPr lang="en-US" baseline="0" dirty="0"/>
              <a:t>Students are looking for something more than the short trip experience.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7</a:t>
            </a:fld>
            <a:endParaRPr lang="en-US"/>
          </a:p>
        </p:txBody>
      </p:sp>
    </p:spTree>
    <p:extLst>
      <p:ext uri="{BB962C8B-B14F-4D97-AF65-F5344CB8AC3E}">
        <p14:creationId xmlns:p14="http://schemas.microsoft.com/office/powerpoint/2010/main" val="147088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8</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9</a:t>
            </a:fld>
            <a:endParaRPr lang="en-US"/>
          </a:p>
        </p:txBody>
      </p:sp>
      <p:sp>
        <p:nvSpPr>
          <p:cNvPr id="57346" name="Rectangle 2"/>
          <p:cNvSpPr>
            <a:spLocks noGrp="1" noRot="1" noChangeAspect="1" noChangeArrowheads="1" noTextEdit="1"/>
          </p:cNvSpPr>
          <p:nvPr>
            <p:ph type="sldImg"/>
          </p:nvPr>
        </p:nvSpPr>
        <p:spPr>
          <a:xfrm>
            <a:off x="458788" y="720725"/>
            <a:ext cx="64008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10</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77875" y="1200150"/>
            <a:ext cx="5759450" cy="3240088"/>
          </a:xfrm>
          <a:prstGeom prst="rect">
            <a:avLst/>
          </a:prstGeom>
          <a:noFill/>
          <a:ln w="12700">
            <a:solidFill>
              <a:prstClr val="black"/>
            </a:solidFill>
          </a:ln>
        </p:spPr>
      </p:sp>
      <p:sp>
        <p:nvSpPr>
          <p:cNvPr id="3" name="Notes Placeholder 2"/>
          <p:cNvSpPr>
            <a:spLocks noGrp="1"/>
          </p:cNvSpPr>
          <p:nvPr>
            <p:ph type="body" idx="1"/>
          </p:nvPr>
        </p:nvSpPr>
        <p:spPr>
          <a:xfrm>
            <a:off x="731838" y="4621213"/>
            <a:ext cx="5851525" cy="3779837"/>
          </a:xfrm>
          <a:prstGeom prst="rect">
            <a:avLst/>
          </a:prstGeom>
        </p:spPr>
        <p:txBody>
          <a:bodyPr/>
          <a:lstStyle/>
          <a:p>
            <a:r>
              <a:rPr lang="en-US" dirty="0"/>
              <a:t>Use tools!</a:t>
            </a:r>
          </a:p>
        </p:txBody>
      </p:sp>
    </p:spTree>
    <p:extLst>
      <p:ext uri="{BB962C8B-B14F-4D97-AF65-F5344CB8AC3E}">
        <p14:creationId xmlns:p14="http://schemas.microsoft.com/office/powerpoint/2010/main" val="3358637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1211400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40586639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32418689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3060325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14109820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12972327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24/10/2020</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4943670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7869630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guaclara.github.io/Textbook/Introduction/Python_Tutorial.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7.xml"/><Relationship Id="rId17" Type="http://schemas.openxmlformats.org/officeDocument/2006/relationships/image" Target="../media/image7.jpeg"/><Relationship Id="rId2" Type="http://schemas.openxmlformats.org/officeDocument/2006/relationships/notesSlide" Target="../notesSlides/notesSlide10.xml"/><Relationship Id="rId16"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7.xml"/><Relationship Id="rId17" Type="http://schemas.openxmlformats.org/officeDocument/2006/relationships/image" Target="../media/image7.jpeg"/><Relationship Id="rId2" Type="http://schemas.openxmlformats.org/officeDocument/2006/relationships/notesSlide" Target="../notesSlides/notesSlide12.xml"/><Relationship Id="rId16"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5.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7.xml"/><Relationship Id="rId17" Type="http://schemas.openxmlformats.org/officeDocument/2006/relationships/image" Target="../media/image7.jpeg"/><Relationship Id="rId2" Type="http://schemas.openxmlformats.org/officeDocument/2006/relationships/notesSlide" Target="../notesSlides/notesSlide2.xml"/><Relationship Id="rId16"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5.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7.xml"/><Relationship Id="rId17" Type="http://schemas.openxmlformats.org/officeDocument/2006/relationships/image" Target="../media/image7.jpeg"/><Relationship Id="rId2" Type="http://schemas.openxmlformats.org/officeDocument/2006/relationships/notesSlide" Target="../notesSlides/notesSlide19.xml"/><Relationship Id="rId16"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7.xml"/><Relationship Id="rId17" Type="http://schemas.openxmlformats.org/officeDocument/2006/relationships/image" Target="../media/image7.jpeg"/><Relationship Id="rId2" Type="http://schemas.openxmlformats.org/officeDocument/2006/relationships/notesSlide" Target="../notesSlides/notesSlide23.xml"/><Relationship Id="rId16"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7.xml"/><Relationship Id="rId17" Type="http://schemas.openxmlformats.org/officeDocument/2006/relationships/image" Target="../media/image7.jpeg"/><Relationship Id="rId2" Type="http://schemas.openxmlformats.org/officeDocument/2006/relationships/notesSlide" Target="../notesSlides/notesSlide3.xml"/><Relationship Id="rId16"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7.xml"/><Relationship Id="rId17" Type="http://schemas.openxmlformats.org/officeDocument/2006/relationships/image" Target="../media/image7.jpeg"/><Relationship Id="rId2" Type="http://schemas.openxmlformats.org/officeDocument/2006/relationships/notesSlide" Target="../notesSlides/notesSlide27.xml"/><Relationship Id="rId16"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7.xml"/><Relationship Id="rId17" Type="http://schemas.openxmlformats.org/officeDocument/2006/relationships/image" Target="../media/image7.jpeg"/><Relationship Id="rId2" Type="http://schemas.openxmlformats.org/officeDocument/2006/relationships/notesSlide" Target="../notesSlides/notesSlide31.xml"/><Relationship Id="rId16"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onfluence.cornell.edu/display/cee4540/Home"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confluence.cornell.edu/display/AGUACLARA/Summer+Internship+at+Cornell" TargetMode="External"/></Relationships>
</file>

<file path=ppt/slides/_rels/slide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1.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7.xml"/><Relationship Id="rId17" Type="http://schemas.openxmlformats.org/officeDocument/2006/relationships/image" Target="../media/image7.jpeg"/><Relationship Id="rId2" Type="http://schemas.openxmlformats.org/officeDocument/2006/relationships/notesSlide" Target="../notesSlides/notesSlide6.xml"/><Relationship Id="rId16"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5.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AguaClara/CEE4520/wiki"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aguaclara.github.io/Textbook/"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i_O7R_900o9fA2kQ6EKO983yYMow8ZIPlyh4R4-W7XqqbKPcCkFokOEYDTLBC7ZSanq3CkU08KrjOnR1J0ooWwU93rhi2AVMgYvs59hlvS49r2hqHhnvoZhRyce2byj0wG-0LdmcrUO95_3ZWHsmm0c9Dtr4L3lJH4Q4JTkOec9oJz-M0shMHrMzfdBaBCrl5te31k1Wov7OWPh4kdIdkOsY67kTIXkV_OjrcxXXVd9WTWbDMyZAYVw66wd-8v4cXndXkDdJkqKjNYV1ltC7pur2t9yIwwuPYKEvcThXzByz9NY6N1RCjPNuIpljQK2bcTCIHFPyOAD1BfKYLAf-6fGbyZXrDz6AH2CpVojcJkTEKFJtYl9mjV2Zun_d_xUXmI7b-oeX7lmRxfYW7ww_MBntTklSD4L_DdPk0GRgA9gCTlyXMLxaWL6AstrOhq8IFnyontmorw9F6_aKEcz9DAW0Lm2tSxVTIcjm-HFheGnYQkq792bHReUI-9U8ShPMNobuCe8yu87Fp_Fnoz8IhfB2XSUD501TAaA-t2YeTlR8GNUzn8uOvBpmflcKDWFw5ENDqhYHK4gyjcNLFJG7d2EvtupQ-Cd6uvotVMzc641RvUugyd7n13IwVlB1Kym8OMs-N54dajDLjx36AlFgxnmCZJgpHwhjKDiP7GQWPaLJLxEv6sk-5Za5Z4919KViWtrqSeBxUqw4G95JzA=w1220-h915-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 y="0"/>
            <a:ext cx="9347200" cy="70104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p:cNvSpPr>
            <a:spLocks noGrp="1"/>
          </p:cNvSpPr>
          <p:nvPr>
            <p:ph type="subTitle" idx="1"/>
          </p:nvPr>
        </p:nvSpPr>
        <p:spPr>
          <a:xfrm>
            <a:off x="-228600" y="426720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1784350" y="44179"/>
            <a:ext cx="6629400" cy="2137317"/>
          </a:xfrm>
        </p:spPr>
        <p:txBody>
          <a:bodyPr/>
          <a:lstStyle/>
          <a:p>
            <a:pPr algn="l"/>
            <a:r>
              <a:rPr lang="en-US" sz="4800" dirty="0"/>
              <a:t>Sustainable Safe Water on Tap</a:t>
            </a:r>
            <a:br>
              <a:rPr lang="en-US" sz="4800" dirty="0"/>
            </a:br>
            <a:r>
              <a:rPr lang="en-US" sz="4800" dirty="0"/>
              <a:t>CEE 4520</a:t>
            </a:r>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609600" y="6451600"/>
            <a:ext cx="2667000" cy="381000"/>
          </a:xfrm>
          <a:prstGeom prst="rect">
            <a:avLst/>
          </a:prstGeom>
          <a:noFill/>
          <a:ln w="12700">
            <a:noFill/>
            <a:miter lim="800000"/>
            <a:headEnd type="none" w="lg" len="med"/>
            <a:tailEnd type="none" w="lg" len="med"/>
          </a:ln>
          <a:effectLst/>
        </p:spPr>
        <p:txBody>
          <a:bodyPr/>
          <a:lstStyle/>
          <a:p>
            <a:pPr eaLnBrk="0" hangingPunct="0"/>
            <a:r>
              <a:rPr lang="en-US" sz="2000" dirty="0">
                <a:latin typeface="Times New Roman" pitchFamily="18" charset="0"/>
              </a:rPr>
              <a:t>Monroe L. Weber-Shirk </a:t>
            </a:r>
          </a:p>
        </p:txBody>
      </p:sp>
      <p:sp>
        <p:nvSpPr>
          <p:cNvPr id="9224" name="Text Box 8"/>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eaLnBrk="0" hangingPunct="0"/>
            <a:r>
              <a:rPr lang="en-US" sz="2000" dirty="0">
                <a:latin typeface="Times New Roman" pitchFamily="18" charset="0"/>
              </a:rPr>
              <a:t>School of Civil and Environmental Engineering</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Python tutorial</a:t>
            </a:r>
          </a:p>
          <a:p>
            <a:r>
              <a:rPr lang="en-US" dirty="0"/>
              <a:t>Teaching Assistants (Jacqueline, Justin, Nina)</a:t>
            </a:r>
          </a:p>
        </p:txBody>
      </p:sp>
    </p:spTree>
    <p:extLst>
      <p:ext uri="{BB962C8B-B14F-4D97-AF65-F5344CB8AC3E}">
        <p14:creationId xmlns:p14="http://schemas.microsoft.com/office/powerpoint/2010/main" val="8586383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Python for engineering in the next week!</a:t>
            </a:r>
          </a:p>
          <a:p>
            <a:r>
              <a:rPr lang="en-US" dirty="0"/>
              <a:t>Hardest assignment of the semester</a:t>
            </a:r>
          </a:p>
          <a:p>
            <a:r>
              <a:rPr lang="en-US" dirty="0"/>
              <a:t>Start TODAY, due next Friday!</a:t>
            </a:r>
          </a:p>
          <a:p>
            <a:pPr lvl="1"/>
            <a:r>
              <a:rPr lang="en-US" dirty="0"/>
              <a:t>Learn how units work in Python</a:t>
            </a:r>
          </a:p>
          <a:p>
            <a:pPr lvl="1"/>
            <a:r>
              <a:rPr lang="en-US" dirty="0"/>
              <a:t>Learn how to use functions already defined in the </a:t>
            </a:r>
            <a:r>
              <a:rPr lang="en-US" dirty="0" err="1"/>
              <a:t>aguaclara</a:t>
            </a:r>
            <a:r>
              <a:rPr lang="en-US" dirty="0"/>
              <a:t> code distribution</a:t>
            </a:r>
          </a:p>
          <a:p>
            <a:pPr lvl="1"/>
            <a:r>
              <a:rPr lang="en-US" dirty="0"/>
              <a:t>Post an issue if you get stuck!</a:t>
            </a:r>
          </a:p>
        </p:txBody>
      </p:sp>
    </p:spTree>
    <p:extLst>
      <p:ext uri="{BB962C8B-B14F-4D97-AF65-F5344CB8AC3E}">
        <p14:creationId xmlns:p14="http://schemas.microsoft.com/office/powerpoint/2010/main" val="16163482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 Python!</a:t>
            </a:r>
          </a:p>
        </p:txBody>
      </p:sp>
      <p:sp>
        <p:nvSpPr>
          <p:cNvPr id="3" name="Content Placeholder 2"/>
          <p:cNvSpPr>
            <a:spLocks noGrp="1"/>
          </p:cNvSpPr>
          <p:nvPr>
            <p:ph idx="1"/>
          </p:nvPr>
        </p:nvSpPr>
        <p:spPr/>
        <p:txBody>
          <a:bodyPr/>
          <a:lstStyle/>
          <a:p>
            <a:r>
              <a:rPr lang="en-US" dirty="0"/>
              <a:t>Review </a:t>
            </a:r>
            <a:r>
              <a:rPr lang="en-US" dirty="0">
                <a:hlinkClick r:id="rId3"/>
              </a:rPr>
              <a:t>python tutorial </a:t>
            </a:r>
            <a:r>
              <a:rPr lang="en-US" dirty="0"/>
              <a:t>in the textbook</a:t>
            </a:r>
          </a:p>
          <a:p>
            <a:r>
              <a:rPr lang="en-US" dirty="0"/>
              <a:t>PLAY: Write some simple code (</a:t>
            </a:r>
            <a:r>
              <a:rPr lang="en-US" sz="2400" dirty="0"/>
              <a:t>perhaps rewrite the PV=</a:t>
            </a:r>
            <a:r>
              <a:rPr lang="en-US" sz="2400" dirty="0" err="1"/>
              <a:t>nRT</a:t>
            </a:r>
            <a:r>
              <a:rPr lang="en-US" sz="2400" dirty="0"/>
              <a:t> problem – solve for a different variable</a:t>
            </a:r>
            <a:r>
              <a:rPr lang="en-US" dirty="0"/>
              <a:t>)</a:t>
            </a:r>
          </a:p>
          <a:p>
            <a:r>
              <a:rPr lang="en-US" dirty="0"/>
              <a:t>Why did we create functions (</a:t>
            </a:r>
            <a:r>
              <a:rPr lang="en-US" dirty="0" err="1"/>
              <a:t>aguaclara</a:t>
            </a:r>
            <a:r>
              <a:rPr lang="en-US" dirty="0"/>
              <a:t>)?</a:t>
            </a:r>
          </a:p>
          <a:p>
            <a:r>
              <a:rPr lang="en-US" dirty="0"/>
              <a:t>Head loss (major and minor)</a:t>
            </a:r>
          </a:p>
          <a:p>
            <a:r>
              <a:rPr lang="en-US" dirty="0"/>
              <a:t>This is not a Python Class – functions, units, graphs, print</a:t>
            </a:r>
          </a:p>
        </p:txBody>
      </p:sp>
    </p:spTree>
    <p:extLst>
      <p:ext uri="{BB962C8B-B14F-4D97-AF65-F5344CB8AC3E}">
        <p14:creationId xmlns:p14="http://schemas.microsoft.com/office/powerpoint/2010/main" val="1261091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B2300301-DFFA-4A94-B136-4A5841A6755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A2666541-E362-474C-B894-5713F5F8BB22}"/>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Think about efficiency (multitasking)</a:t>
            </a:r>
          </a:p>
          <a:p>
            <a:r>
              <a:rPr lang="en-US" dirty="0"/>
              <a:t>Write your first name on the blackboard while you are waiting</a:t>
            </a:r>
          </a:p>
          <a:p>
            <a:r>
              <a:rPr lang="en-US" dirty="0"/>
              <a:t>Point to your name on the board</a:t>
            </a:r>
          </a:p>
          <a:p>
            <a:r>
              <a:rPr lang="en-US" dirty="0"/>
              <a:t>Describe VERY briefly something you did this summer that involved water using third person (Monroe built a dam this summer)</a:t>
            </a:r>
          </a:p>
          <a:p>
            <a:r>
              <a:rPr lang="en-US" dirty="0"/>
              <a:t>Ask the class,  “What is my name?”</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9771934B-D46E-4899-8390-8958350203CF}"/>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FC150CA-B4E6-472F-BB7E-1A11A6EB8F63}"/>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z="4000"/>
              <a:t>Why am I teaching this course?</a:t>
            </a:r>
          </a:p>
        </p:txBody>
      </p:sp>
      <p:sp>
        <p:nvSpPr>
          <p:cNvPr id="15363" name="Rectangle 3"/>
          <p:cNvSpPr>
            <a:spLocks noGrp="1" noChangeArrowheads="1"/>
          </p:cNvSpPr>
          <p:nvPr>
            <p:ph idx="1"/>
          </p:nvPr>
        </p:nvSpPr>
        <p:spPr>
          <a:xfrm>
            <a:off x="609600" y="1752600"/>
            <a:ext cx="8153400" cy="4572000"/>
          </a:xfrm>
        </p:spPr>
        <p:txBody>
          <a:bodyPr/>
          <a:lstStyle/>
          <a:p>
            <a:pPr>
              <a:lnSpc>
                <a:spcPct val="80000"/>
              </a:lnSpc>
            </a:pPr>
            <a:r>
              <a:rPr lang="en-US" sz="2800" dirty="0"/>
              <a:t>Experience in refugee camps in </a:t>
            </a:r>
            <a:br>
              <a:rPr lang="en-US" sz="2800" dirty="0"/>
            </a:br>
            <a:r>
              <a:rPr lang="en-US" sz="2800" dirty="0"/>
              <a:t>Honduras in 1982-83</a:t>
            </a:r>
          </a:p>
          <a:p>
            <a:pPr>
              <a:lnSpc>
                <a:spcPct val="80000"/>
              </a:lnSpc>
            </a:pPr>
            <a:r>
              <a:rPr lang="en-US" sz="2800" dirty="0"/>
              <a:t>The spark of interest: What makes </a:t>
            </a:r>
            <a:br>
              <a:rPr lang="en-US" sz="2800" dirty="0"/>
            </a:br>
            <a:r>
              <a:rPr lang="en-US" sz="2800" dirty="0"/>
              <a:t>slow sand filters work?</a:t>
            </a:r>
          </a:p>
          <a:p>
            <a:pPr lvl="1">
              <a:lnSpc>
                <a:spcPct val="80000"/>
              </a:lnSpc>
            </a:pPr>
            <a:r>
              <a:rPr lang="en-US" sz="2400" dirty="0"/>
              <a:t>The discovery that no one knew</a:t>
            </a:r>
          </a:p>
          <a:p>
            <a:pPr>
              <a:lnSpc>
                <a:spcPct val="80000"/>
              </a:lnSpc>
            </a:pPr>
            <a:r>
              <a:rPr lang="en-US" sz="2800" dirty="0"/>
              <a:t>Invitation to begin a water project in Latin America (12/2002)</a:t>
            </a:r>
          </a:p>
          <a:p>
            <a:pPr>
              <a:lnSpc>
                <a:spcPct val="80000"/>
              </a:lnSpc>
            </a:pPr>
            <a:r>
              <a:rPr lang="en-US" sz="2800" dirty="0"/>
              <a:t>The realization that what I had been taught wasn’t up to the challenge of solving the big global challenge of providing safe drinking water on tap to communities</a:t>
            </a:r>
          </a:p>
          <a:p>
            <a:pPr>
              <a:lnSpc>
                <a:spcPct val="80000"/>
              </a:lnSpc>
            </a:pPr>
            <a:r>
              <a:rPr lang="en-US" sz="2800" dirty="0"/>
              <a:t>15</a:t>
            </a:r>
            <a:r>
              <a:rPr lang="en-US" sz="2800" baseline="30000" dirty="0"/>
              <a:t>th</a:t>
            </a:r>
            <a:r>
              <a:rPr lang="en-US" sz="2800" dirty="0"/>
              <a:t> time teaching this course – changes every time!</a:t>
            </a:r>
          </a:p>
          <a:p>
            <a:pPr>
              <a:lnSpc>
                <a:spcPct val="80000"/>
              </a:lnSpc>
            </a:pPr>
            <a:endParaRPr lang="en-US" sz="2800"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7162800" y="1828800"/>
            <a:ext cx="1600200" cy="1203325"/>
          </a:xfrm>
          <a:prstGeom prst="rect">
            <a:avLst/>
          </a:prstGeom>
          <a:noFill/>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9144000" cy="6861175"/>
          </a:xfrm>
          <a:prstGeom prst="rect">
            <a:avLst/>
          </a:prstGeom>
          <a:noFill/>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a:t>What 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3" action="ppaction://hlinksldjump"/>
            <a:extLst>
              <a:ext uri="{FF2B5EF4-FFF2-40B4-BE49-F238E27FC236}">
                <a16:creationId xmlns:a16="http://schemas.microsoft.com/office/drawing/2014/main" id="{27752C50-8E4B-4731-B17C-40E6782EBC7F}"/>
              </a:ext>
            </a:extLst>
          </p:cNvPr>
          <p:cNvSpPr txBox="1"/>
          <p:nvPr/>
        </p:nvSpPr>
        <p:spPr>
          <a:xfrm>
            <a:off x="561972" y="158968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4"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5"/>
          <a:stretch>
            <a:fillRect/>
          </a:stretch>
        </p:blipFill>
        <p:spPr>
          <a:xfrm>
            <a:off x="914400" y="1977405"/>
            <a:ext cx="942972" cy="504573"/>
          </a:xfrm>
          <a:prstGeom prst="rect">
            <a:avLst/>
          </a:prstGeom>
        </p:spPr>
      </p:pic>
      <p:pic>
        <p:nvPicPr>
          <p:cNvPr id="6" name="Picture 5">
            <a:hlinkClick r:id="rId6"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7"/>
          <a:stretch>
            <a:fillRect/>
          </a:stretch>
        </p:blipFill>
        <p:spPr>
          <a:xfrm>
            <a:off x="304800" y="256861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9" cstate="print"/>
          <a:srcRect/>
          <a:stretch>
            <a:fillRect/>
          </a:stretch>
        </p:blipFill>
        <p:spPr bwMode="auto">
          <a:xfrm>
            <a:off x="1295400" y="2949612"/>
            <a:ext cx="585786" cy="440501"/>
          </a:xfrm>
          <a:prstGeom prst="rect">
            <a:avLst/>
          </a:prstGeom>
          <a:noFill/>
        </p:spPr>
      </p:pic>
      <p:pic>
        <p:nvPicPr>
          <p:cNvPr id="1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5749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2"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388527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3" action="ppaction://hlinksldjump"/>
            <a:extLst>
              <a:ext uri="{FF2B5EF4-FFF2-40B4-BE49-F238E27FC236}">
                <a16:creationId xmlns:a16="http://schemas.microsoft.com/office/drawing/2014/main" id="{59CF61B7-D2E5-4385-A350-E2702D2D417D}"/>
              </a:ext>
            </a:extLst>
          </p:cNvPr>
          <p:cNvSpPr txBox="1"/>
          <p:nvPr/>
        </p:nvSpPr>
        <p:spPr>
          <a:xfrm>
            <a:off x="976738" y="438071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4"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5598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6"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11812"/>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EC4A6254-DC5B-4D89-AD36-24C812E49FF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97E07AC5-504B-406E-BC70-A671E1A21425}"/>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Engineering is a dead profession</a:t>
            </a:r>
          </a:p>
          <a:p>
            <a:pPr>
              <a:lnSpc>
                <a:spcPct val="90000"/>
              </a:lnSpc>
            </a:pPr>
            <a:r>
              <a:rPr lang="en-US" dirty="0"/>
              <a:t>The science behind environmental engineering is already well understood</a:t>
            </a:r>
          </a:p>
          <a:p>
            <a:pPr>
              <a:lnSpc>
                <a:spcPct val="90000"/>
              </a:lnSpc>
            </a:pPr>
            <a:r>
              <a:rPr lang="en-US" dirty="0"/>
              <a:t>Environmental engineers have been applying the same solutions for the past 100 years</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304800" y="1600200"/>
            <a:ext cx="5791200" cy="2743200"/>
          </a:xfrm>
        </p:spPr>
        <p:txBody>
          <a:bodyPr/>
          <a:lstStyle/>
          <a:p>
            <a:pPr marL="0" indent="0">
              <a:lnSpc>
                <a:spcPct val="80000"/>
              </a:lnSpc>
              <a:buFont typeface="Wingdings" pitchFamily="2" charset="2"/>
              <a:buNone/>
            </a:pPr>
            <a:r>
              <a:rPr lang="en-US" sz="2400" dirty="0"/>
              <a:t>AguaClara is creating new technologies, improving old technologies, and developing the design algorithms so that others can build surface water treatment plants </a:t>
            </a:r>
            <a:r>
              <a:rPr lang="en-US" sz="2400" b="1" dirty="0"/>
              <a:t>of any size</a:t>
            </a:r>
          </a:p>
          <a:p>
            <a:pPr marL="0" indent="0">
              <a:lnSpc>
                <a:spcPct val="80000"/>
              </a:lnSpc>
              <a:buFont typeface="Wingdings" pitchFamily="2" charset="2"/>
              <a:buNone/>
            </a:pPr>
            <a:r>
              <a:rPr lang="en-US" sz="2400" dirty="0"/>
              <a:t>Math – Physics – Fluid Mechanics – Chemistry</a:t>
            </a:r>
          </a:p>
          <a:p>
            <a:pPr marL="0" indent="0">
              <a:lnSpc>
                <a:spcPct val="80000"/>
              </a:lnSpc>
              <a:buFont typeface="Wingdings" pitchFamily="2" charset="2"/>
              <a:buNone/>
            </a:pPr>
            <a:r>
              <a:rPr lang="en-US" sz="2400" dirty="0"/>
              <a:t>The amazing ability to represent reality symbolically</a:t>
            </a:r>
          </a:p>
        </p:txBody>
      </p:sp>
      <p:pic>
        <p:nvPicPr>
          <p:cNvPr id="8" name="Picture 7"/>
          <p:cNvPicPr/>
          <p:nvPr/>
        </p:nvPicPr>
        <p:blipFill>
          <a:blip r:embed="rId3" cstate="print"/>
          <a:srcRect l="47592" t="35144" r="20228" b="22364"/>
          <a:stretch>
            <a:fillRect/>
          </a:stretch>
        </p:blipFill>
        <p:spPr bwMode="auto">
          <a:xfrm>
            <a:off x="5791200" y="1797269"/>
            <a:ext cx="3133846" cy="2369432"/>
          </a:xfrm>
          <a:prstGeom prst="rect">
            <a:avLst/>
          </a:prstGeom>
          <a:noFill/>
          <a:ln w="9525">
            <a:noFill/>
            <a:miter lim="800000"/>
            <a:headEnd/>
            <a:tailEnd/>
          </a:ln>
        </p:spPr>
      </p:pic>
      <p:pic>
        <p:nvPicPr>
          <p:cNvPr id="1028" name="Picture 4" descr="https://lh3.googleusercontent.com/-IitBE7Hn8Zs/VGal6xvxBtI/AAAAAAACoWk/MtGRr0XgXlk/s1024-Ic42/DSC030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1" y="4686300"/>
            <a:ext cx="2895599"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6903"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4686300"/>
            <a:ext cx="2895600" cy="2171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in a collaborative environment (Team assignments)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63753348"/>
              </p:ext>
            </p:extLst>
          </p:nvPr>
        </p:nvGraphicFramePr>
        <p:xfrm>
          <a:off x="428297" y="2677418"/>
          <a:ext cx="8229600" cy="3566160"/>
        </p:xfrm>
        <a:graphic>
          <a:graphicData uri="http://schemas.openxmlformats.org/drawingml/2006/table">
            <a:tbl>
              <a:tblPr firstRow="1" bandRow="1">
                <a:tableStyleId>{5C22544A-7EE6-4342-B048-85BDC9FD1C3A}</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endParaRPr lang="en-US" dirty="0"/>
                    </a:p>
                  </a:txBody>
                  <a:tcPr/>
                </a:tc>
                <a:tc>
                  <a:txBody>
                    <a:bodyPr/>
                    <a:lstStyle/>
                    <a:p>
                      <a:r>
                        <a:rPr lang="en-US" dirty="0"/>
                        <a:t>Asking</a:t>
                      </a:r>
                      <a:r>
                        <a:rPr lang="en-US" baseline="0" dirty="0"/>
                        <a:t> for help to learn a solution</a:t>
                      </a:r>
                      <a:endParaRPr lang="en-US" dirty="0"/>
                    </a:p>
                  </a:txBody>
                  <a:tcPr/>
                </a:tc>
                <a:tc>
                  <a:txBody>
                    <a:bodyPr/>
                    <a:lstStyle/>
                    <a:p>
                      <a:r>
                        <a:rPr lang="en-US" dirty="0"/>
                        <a:t>Retyping</a:t>
                      </a:r>
                      <a:r>
                        <a:rPr lang="en-US" baseline="0" dirty="0"/>
                        <a:t> a solution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Copy/paste</a:t>
                      </a:r>
                      <a:r>
                        <a:rPr lang="en-US" baseline="0" dirty="0"/>
                        <a:t> some solution steps</a:t>
                      </a:r>
                      <a:endParaRPr lang="en-US" dirty="0"/>
                    </a:p>
                    <a:p>
                      <a:endParaRPr lang="en-US" dirty="0"/>
                    </a:p>
                  </a:txBody>
                  <a:tcPr/>
                </a:tc>
                <a:tc>
                  <a:txBody>
                    <a:bodyPr/>
                    <a:lstStyle/>
                    <a:p>
                      <a:r>
                        <a:rPr lang="en-US" dirty="0"/>
                        <a:t>Copy/paste</a:t>
                      </a:r>
                      <a:r>
                        <a:rPr lang="en-US" baseline="0" dirty="0"/>
                        <a:t> design challenge</a:t>
                      </a:r>
                      <a:endParaRPr lang="en-US" dirty="0"/>
                    </a:p>
                  </a:txBody>
                  <a:tcPr/>
                </a:tc>
                <a:extLst>
                  <a:ext uri="{0D108BD9-81ED-4DB2-BD59-A6C34878D82A}">
                    <a16:rowId xmlns:a16="http://schemas.microsoft.com/office/drawing/2014/main" val="10000"/>
                  </a:ext>
                </a:extLst>
              </a:tr>
              <a:tr h="370840">
                <a:tc>
                  <a:txBody>
                    <a:bodyPr/>
                    <a:lstStyle/>
                    <a:p>
                      <a:r>
                        <a:rPr lang="en-US" dirty="0"/>
                        <a:t>Individuals </a:t>
                      </a:r>
                      <a:r>
                        <a:rPr lang="en-US" b="1" dirty="0"/>
                        <a:t>within</a:t>
                      </a:r>
                      <a:r>
                        <a:rPr lang="en-US" dirty="0"/>
                        <a:t> team</a:t>
                      </a:r>
                    </a:p>
                  </a:txBody>
                  <a:tcPr/>
                </a:tc>
                <a:tc>
                  <a:txBody>
                    <a:bodyPr/>
                    <a:lstStyle/>
                    <a:p>
                      <a:r>
                        <a:rPr lang="en-US" dirty="0"/>
                        <a:t>Excellent</a:t>
                      </a:r>
                    </a:p>
                  </a:txBody>
                  <a:tcPr/>
                </a:tc>
                <a:tc>
                  <a:txBody>
                    <a:bodyPr/>
                    <a:lstStyle/>
                    <a:p>
                      <a:r>
                        <a:rPr lang="en-US" dirty="0"/>
                        <a:t>Okay (but better to learn the solution strategy)</a:t>
                      </a:r>
                    </a:p>
                  </a:txBody>
                  <a:tcPr/>
                </a:tc>
                <a:tc>
                  <a:txBody>
                    <a:bodyPr/>
                    <a:lstStyle/>
                    <a:p>
                      <a:r>
                        <a:rPr lang="en-US" dirty="0"/>
                        <a:t>Okay (with the goal of all members understanding the steps)</a:t>
                      </a:r>
                    </a:p>
                  </a:txBody>
                  <a:tcPr/>
                </a:tc>
                <a:tc>
                  <a:txBody>
                    <a:bodyPr/>
                    <a:lstStyle/>
                    <a:p>
                      <a:r>
                        <a:rPr lang="en-US" dirty="0"/>
                        <a:t>Not</a:t>
                      </a:r>
                      <a:r>
                        <a:rPr lang="en-US" baseline="0" dirty="0"/>
                        <a:t>  applicable</a:t>
                      </a:r>
                      <a:endParaRPr lang="en-US" dirty="0"/>
                    </a:p>
                  </a:txBody>
                  <a:tcPr/>
                </a:tc>
                <a:extLst>
                  <a:ext uri="{0D108BD9-81ED-4DB2-BD59-A6C34878D82A}">
                    <a16:rowId xmlns:a16="http://schemas.microsoft.com/office/drawing/2014/main" val="10001"/>
                  </a:ext>
                </a:extLst>
              </a:tr>
              <a:tr h="370840">
                <a:tc>
                  <a:txBody>
                    <a:bodyPr/>
                    <a:lstStyle/>
                    <a:p>
                      <a:r>
                        <a:rPr lang="en-US" dirty="0"/>
                        <a:t>Collaboration</a:t>
                      </a:r>
                      <a:r>
                        <a:rPr lang="en-US" baseline="0" dirty="0"/>
                        <a:t> </a:t>
                      </a:r>
                      <a:r>
                        <a:rPr lang="en-US" b="1" baseline="0" dirty="0"/>
                        <a:t>between</a:t>
                      </a:r>
                      <a:r>
                        <a:rPr lang="en-US" baseline="0" dirty="0"/>
                        <a:t> teams</a:t>
                      </a:r>
                      <a:endParaRPr lang="en-US" dirty="0"/>
                    </a:p>
                  </a:txBody>
                  <a:tcPr/>
                </a:tc>
                <a:tc>
                  <a:txBody>
                    <a:bodyPr/>
                    <a:lstStyle/>
                    <a:p>
                      <a:r>
                        <a:rPr lang="en-US" dirty="0"/>
                        <a:t>Excellent</a:t>
                      </a:r>
                    </a:p>
                  </a:txBody>
                  <a:tcPr/>
                </a:tc>
                <a:tc>
                  <a:txBody>
                    <a:bodyPr/>
                    <a:lstStyle/>
                    <a:p>
                      <a:r>
                        <a:rPr lang="en-US" dirty="0"/>
                        <a:t>No</a:t>
                      </a:r>
                    </a:p>
                  </a:txBody>
                  <a:tcPr/>
                </a:tc>
                <a:tc>
                  <a:txBody>
                    <a:bodyPr/>
                    <a:lstStyle/>
                    <a:p>
                      <a:r>
                        <a:rPr lang="en-US" dirty="0"/>
                        <a:t>No</a:t>
                      </a:r>
                    </a:p>
                  </a:txBody>
                  <a:tcPr/>
                </a:tc>
                <a:tc>
                  <a:txBody>
                    <a:bodyPr/>
                    <a:lstStyle/>
                    <a:p>
                      <a:r>
                        <a:rPr lang="en-US" dirty="0"/>
                        <a:t>No</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179297" y="1485900"/>
            <a:ext cx="9014006" cy="1077218"/>
          </a:xfrm>
          <a:prstGeom prst="rect">
            <a:avLst/>
          </a:prstGeom>
          <a:noFill/>
        </p:spPr>
        <p:txBody>
          <a:bodyPr wrap="none" rtlCol="0">
            <a:spAutoFit/>
          </a:bodyPr>
          <a:lstStyle/>
          <a:p>
            <a:r>
              <a:rPr lang="en-US" sz="3200" dirty="0">
                <a:latin typeface="+mn-lt"/>
              </a:rPr>
              <a:t>Our big goal is that we all learn as much as possible</a:t>
            </a:r>
          </a:p>
          <a:p>
            <a:r>
              <a:rPr lang="en-US" sz="3200" dirty="0">
                <a:latin typeface="+mn-lt"/>
              </a:rPr>
              <a:t>How do you learn?</a:t>
            </a:r>
          </a:p>
        </p:txBody>
      </p:sp>
      <p:sp>
        <p:nvSpPr>
          <p:cNvPr id="7" name="Rectangle 6"/>
          <p:cNvSpPr/>
          <p:nvPr/>
        </p:nvSpPr>
        <p:spPr bwMode="auto">
          <a:xfrm>
            <a:off x="2088932"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8" name="Rectangle 7"/>
          <p:cNvSpPr/>
          <p:nvPr/>
        </p:nvSpPr>
        <p:spPr bwMode="auto">
          <a:xfrm>
            <a:off x="3741763"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Rectangle 8"/>
          <p:cNvSpPr/>
          <p:nvPr/>
        </p:nvSpPr>
        <p:spPr bwMode="auto">
          <a:xfrm>
            <a:off x="5394594"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0" name="Rectangle 9"/>
          <p:cNvSpPr/>
          <p:nvPr/>
        </p:nvSpPr>
        <p:spPr bwMode="auto">
          <a:xfrm>
            <a:off x="7047425" y="3886200"/>
            <a:ext cx="1600200" cy="13716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1" name="Rectangle 10"/>
          <p:cNvSpPr/>
          <p:nvPr/>
        </p:nvSpPr>
        <p:spPr bwMode="auto">
          <a:xfrm>
            <a:off x="2088932"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Rectangle 11"/>
          <p:cNvSpPr/>
          <p:nvPr/>
        </p:nvSpPr>
        <p:spPr bwMode="auto">
          <a:xfrm>
            <a:off x="3741763"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3" name="Rectangle 12"/>
          <p:cNvSpPr/>
          <p:nvPr/>
        </p:nvSpPr>
        <p:spPr bwMode="auto">
          <a:xfrm>
            <a:off x="5394594"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4" name="Rectangle 13"/>
          <p:cNvSpPr/>
          <p:nvPr/>
        </p:nvSpPr>
        <p:spPr bwMode="auto">
          <a:xfrm>
            <a:off x="7047425" y="5293439"/>
            <a:ext cx="1600200" cy="914400"/>
          </a:xfrm>
          <a:prstGeom prst="rect">
            <a:avLst/>
          </a:prstGeom>
          <a:solidFill>
            <a:schemeClr val="accent1">
              <a:lumMod val="20000"/>
              <a:lumOff val="8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1473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5A111CDD-7008-4E63-BCA0-2E899FE00F6C}"/>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C5984C83-107C-4487-B42F-B38FA5C3DBDD}"/>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a:t>Groupthink refers to faulty decision-making in a group (coined by Irving Janis, 1972)</a:t>
            </a:r>
          </a:p>
          <a:p>
            <a:r>
              <a:rPr lang="en-US"/>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a:latin typeface="Times New Roman" pitchFamily="18" charset="0"/>
              </a:rPr>
              <a:t>Irving, Janis. (1972). </a:t>
            </a:r>
            <a:r>
              <a:rPr lang="en-US" sz="2000" i="1">
                <a:latin typeface="Times New Roman" pitchFamily="18" charset="0"/>
              </a:rPr>
              <a:t>Victims of groupthink.</a:t>
            </a:r>
            <a:r>
              <a:rPr lang="en-US" sz="2000">
                <a:latin typeface="Times New Roman" pitchFamily="18" charset="0"/>
              </a:rPr>
              <a:t> Boston: Houghton Mifflin; Irving, Janis. (1982). </a:t>
            </a:r>
            <a:r>
              <a:rPr lang="en-US" sz="2000" i="1">
                <a:latin typeface="Times New Roman" pitchFamily="18" charset="0"/>
              </a:rPr>
              <a:t>Groupthink: Psychological studies of policy decisions and fiascos.</a:t>
            </a:r>
            <a:r>
              <a:rPr lang="en-US" sz="2000">
                <a:latin typeface="Times New Roman" pitchFamily="18" charset="0"/>
              </a:rPr>
              <a:t> 2nd ed. Boston: Houghton Mifflin. </a:t>
            </a:r>
          </a:p>
        </p:txBody>
      </p:sp>
      <p:sp>
        <p:nvSpPr>
          <p:cNvPr id="29701" name="Line 5"/>
          <p:cNvSpPr>
            <a:spLocks noChangeShapeType="1"/>
          </p:cNvSpPr>
          <p:nvPr/>
        </p:nvSpPr>
        <p:spPr bwMode="auto">
          <a:xfrm>
            <a:off x="914400" y="4191000"/>
            <a:ext cx="1600200" cy="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a:xfrm>
            <a:off x="685800" y="1981200"/>
            <a:ext cx="7772400" cy="4648200"/>
          </a:xfrm>
        </p:spPr>
        <p:txBody>
          <a:bodyPr/>
          <a:lstStyle/>
          <a:p>
            <a:pPr>
              <a:lnSpc>
                <a:spcPct val="90000"/>
              </a:lnSpc>
            </a:pPr>
            <a:r>
              <a:rPr lang="en-US" dirty="0"/>
              <a:t>Admit that you don’t know everything!</a:t>
            </a:r>
          </a:p>
          <a:p>
            <a:pPr>
              <a:lnSpc>
                <a:spcPct val="90000"/>
              </a:lnSpc>
            </a:pPr>
            <a:r>
              <a:rPr lang="en-US" dirty="0"/>
              <a:t>Encourage honesty!</a:t>
            </a:r>
          </a:p>
          <a:p>
            <a:pPr>
              <a:lnSpc>
                <a:spcPct val="90000"/>
              </a:lnSpc>
            </a:pPr>
            <a:r>
              <a:rPr lang="en-US" dirty="0"/>
              <a:t>Question everything</a:t>
            </a:r>
          </a:p>
          <a:p>
            <a:pPr>
              <a:lnSpc>
                <a:spcPct val="90000"/>
              </a:lnSpc>
            </a:pPr>
            <a:r>
              <a:rPr lang="en-US" dirty="0"/>
              <a:t>Be alert to technical jargon that doesn’t mean anything</a:t>
            </a:r>
          </a:p>
          <a:p>
            <a:pPr>
              <a:lnSpc>
                <a:spcPct val="90000"/>
              </a:lnSpc>
            </a:pPr>
            <a:r>
              <a:rPr lang="en-US" dirty="0"/>
              <a:t>Check with outside experts </a:t>
            </a:r>
          </a:p>
          <a:p>
            <a:pPr>
              <a:lnSpc>
                <a:spcPct val="90000"/>
              </a:lnSpc>
            </a:pPr>
            <a:r>
              <a:rPr lang="en-US" dirty="0"/>
              <a:t>Hold a "second-chance meeting" to offer one last opportunity to choose another course of action </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3" action="ppaction://hlinksldjump"/>
            <a:extLst>
              <a:ext uri="{FF2B5EF4-FFF2-40B4-BE49-F238E27FC236}">
                <a16:creationId xmlns:a16="http://schemas.microsoft.com/office/drawing/2014/main" id="{84E82BF3-867E-4CB0-8C2A-FBDB35E065DD}"/>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4"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8" name="Picture 17">
            <a:hlinkClick r:id="rId6"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9" name="Picture 4" descr="Slide 8">
            <a:hlinkClick r:id="rId8"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2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2"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3" action="ppaction://hlinksldjump"/>
            <a:extLst>
              <a:ext uri="{FF2B5EF4-FFF2-40B4-BE49-F238E27FC236}">
                <a16:creationId xmlns:a16="http://schemas.microsoft.com/office/drawing/2014/main" id="{F2F324DE-76B9-47BC-A8B8-AB1EEF1B6BB1}"/>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4"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6"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sz="4000" dirty="0"/>
              <a:t>How might Environmental Engineers fall into the trap of groupthink?</a:t>
            </a:r>
          </a:p>
        </p:txBody>
      </p:sp>
      <p:sp>
        <p:nvSpPr>
          <p:cNvPr id="39939" name="Rectangle 3"/>
          <p:cNvSpPr>
            <a:spLocks noGrp="1" noChangeArrowheads="1"/>
          </p:cNvSpPr>
          <p:nvPr>
            <p:ph idx="1"/>
          </p:nvPr>
        </p:nvSpPr>
        <p:spPr>
          <a:xfrm>
            <a:off x="457200" y="1600200"/>
            <a:ext cx="7466386" cy="4525963"/>
          </a:xfrm>
        </p:spPr>
        <p:txBody>
          <a:bodyPr/>
          <a:lstStyle/>
          <a:p>
            <a:r>
              <a:rPr lang="en-US" sz="2800" dirty="0"/>
              <a:t>I don’t want to discover that my technology is obsolete and that the years of effort that I put into improving that technology have been a waste</a:t>
            </a:r>
          </a:p>
          <a:p>
            <a:r>
              <a:rPr lang="en-US" sz="2800" dirty="0"/>
              <a:t>Confusion of confidence and scientific proof</a:t>
            </a:r>
          </a:p>
          <a:p>
            <a:r>
              <a:rPr lang="en-US" sz="2800" dirty="0"/>
              <a:t>Reliance on empiricism rather than physics</a:t>
            </a:r>
          </a:p>
          <a:p>
            <a:r>
              <a:rPr lang="en-US" sz="2800" dirty="0"/>
              <a:t>Confusion of the ability to name a process (Flocculation) with an understanding of the  physics of the process</a:t>
            </a:r>
          </a:p>
          <a:p>
            <a:r>
              <a:rPr lang="en-US" sz="2800" dirty="0"/>
              <a:t>Reduce “groupthink”  by… _______________</a:t>
            </a:r>
          </a:p>
          <a:p>
            <a:endParaRPr lang="en-US" sz="2800" dirty="0"/>
          </a:p>
        </p:txBody>
      </p:sp>
      <p:sp>
        <p:nvSpPr>
          <p:cNvPr id="6" name="Text Box 4"/>
          <p:cNvSpPr txBox="1">
            <a:spLocks noChangeArrowheads="1"/>
          </p:cNvSpPr>
          <p:nvPr/>
        </p:nvSpPr>
        <p:spPr bwMode="auto">
          <a:xfrm>
            <a:off x="4953000" y="5791200"/>
            <a:ext cx="3184526" cy="461665"/>
          </a:xfrm>
          <a:prstGeom prst="rect">
            <a:avLst/>
          </a:prstGeom>
          <a:noFill/>
          <a:ln w="12700">
            <a:noFill/>
            <a:miter lim="800000"/>
            <a:headEnd type="none" w="lg" len="med"/>
            <a:tailEnd type="none" w="lg" len="med"/>
          </a:ln>
          <a:effectLst/>
        </p:spPr>
        <p:txBody>
          <a:bodyPr wrap="none">
            <a:spAutoFit/>
          </a:bodyPr>
          <a:lstStyle/>
          <a:p>
            <a:pPr algn="r" eaLnBrk="0" hangingPunct="0"/>
            <a:r>
              <a:rPr lang="en-US" sz="2400" dirty="0">
                <a:solidFill>
                  <a:schemeClr val="folHlink"/>
                </a:solidFill>
                <a:latin typeface="Times New Roman" pitchFamily="18" charset="0"/>
              </a:rPr>
              <a:t>Respect  AND question!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2B67CD4F-B3CD-4873-A228-EA59E5ACD8FD}"/>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E727C997-6586-4229-829D-E1048CAE4606}"/>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dirty="0"/>
              <a:t>Malaria (bad air disease hypothesis)</a:t>
            </a:r>
          </a:p>
          <a:p>
            <a:r>
              <a:rPr lang="en-US" dirty="0"/>
              <a:t>Streams purify themselves in 1 mile</a:t>
            </a:r>
          </a:p>
          <a:p>
            <a:r>
              <a:rPr lang="en-US" dirty="0"/>
              <a:t>The air coming out of the ground under conditions of low or sinking groundwater causes typhoid</a:t>
            </a:r>
          </a:p>
          <a:p>
            <a:r>
              <a:rPr lang="en-US" dirty="0"/>
              <a:t>Chlorine eliminated typhoid in the United States</a:t>
            </a:r>
          </a:p>
          <a:p>
            <a:endParaRPr lang="en-US" dirty="0"/>
          </a:p>
          <a:p>
            <a:endParaRPr lang="en-US" dirty="0"/>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09E2FAF1-C3DB-4A7D-88EB-ACB1DD1E1CA6}"/>
              </a:ext>
            </a:extLst>
          </p:cNvPr>
          <p:cNvSpPr txBox="1"/>
          <p:nvPr/>
        </p:nvSpPr>
        <p:spPr>
          <a:xfrm>
            <a:off x="6096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5"/>
          <a:stretch>
            <a:fillRect/>
          </a:stretch>
        </p:blipFill>
        <p:spPr>
          <a:xfrm>
            <a:off x="9620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7"/>
          <a:stretch>
            <a:fillRect/>
          </a:stretch>
        </p:blipFill>
        <p:spPr>
          <a:xfrm>
            <a:off x="3524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9" cstate="print"/>
          <a:srcRect/>
          <a:stretch>
            <a:fillRect/>
          </a:stretch>
        </p:blipFill>
        <p:spPr bwMode="auto">
          <a:xfrm>
            <a:off x="13430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45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644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7E05D4A-563D-4BB0-A82D-AD8BF2ECB7F8}"/>
              </a:ext>
            </a:extLst>
          </p:cNvPr>
          <p:cNvSpPr txBox="1"/>
          <p:nvPr/>
        </p:nvSpPr>
        <p:spPr>
          <a:xfrm>
            <a:off x="10243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68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430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inventing the world wide web</a:t>
            </a:r>
          </a:p>
          <a:p>
            <a:r>
              <a:rPr lang="en-US" dirty="0"/>
              <a:t>So let’s roll up our sleeves and begin…</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Opportunities</a:t>
            </a:r>
          </a:p>
        </p:txBody>
      </p:sp>
      <p:sp>
        <p:nvSpPr>
          <p:cNvPr id="3" name="Content Placeholder 2"/>
          <p:cNvSpPr>
            <a:spLocks noGrp="1"/>
          </p:cNvSpPr>
          <p:nvPr>
            <p:ph idx="1"/>
          </p:nvPr>
        </p:nvSpPr>
        <p:spPr/>
        <p:txBody>
          <a:bodyPr/>
          <a:lstStyle/>
          <a:p>
            <a:r>
              <a:rPr lang="en-US" dirty="0"/>
              <a:t>Honduras trip in January</a:t>
            </a:r>
          </a:p>
          <a:p>
            <a:r>
              <a:rPr lang="en-US" dirty="0" err="1"/>
              <a:t>AguaClara</a:t>
            </a:r>
            <a:r>
              <a:rPr lang="en-US" dirty="0"/>
              <a:t>  internship at Cornell summer 2020</a:t>
            </a:r>
          </a:p>
          <a:p>
            <a:r>
              <a:rPr lang="en-US" dirty="0"/>
              <a:t>Fulbright Scholar! (India, Colombia, ???)</a:t>
            </a:r>
          </a:p>
          <a:p>
            <a:endParaRPr lang="en-US" dirty="0"/>
          </a:p>
        </p:txBody>
      </p:sp>
    </p:spTree>
    <p:extLst>
      <p:ext uri="{BB962C8B-B14F-4D97-AF65-F5344CB8AC3E}">
        <p14:creationId xmlns:p14="http://schemas.microsoft.com/office/powerpoint/2010/main" val="12147457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152400"/>
            <a:ext cx="9601200" cy="7239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3"/>
          </p:nvPr>
        </p:nvSpPr>
        <p:spPr/>
        <p:txBody>
          <a:bodyPr/>
          <a:lstStyle/>
          <a:p>
            <a:endParaRPr lang="en-US"/>
          </a:p>
        </p:txBody>
      </p:sp>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56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p:txBody>
      </p:sp>
      <p:pic>
        <p:nvPicPr>
          <p:cNvPr id="4" name="Picture 2"/>
          <p:cNvPicPr>
            <a:picLocks noChangeAspect="1" noChangeArrowheads="1"/>
          </p:cNvPicPr>
          <p:nvPr/>
        </p:nvPicPr>
        <p:blipFill>
          <a:blip r:embed="rId3" cstate="print"/>
          <a:srcRect/>
          <a:stretch>
            <a:fillRect/>
          </a:stretch>
        </p:blipFill>
        <p:spPr bwMode="auto">
          <a:xfrm>
            <a:off x="9144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031221F8-523D-461E-BF36-3B00AAE62A50}"/>
              </a:ext>
            </a:extLst>
          </p:cNvPr>
          <p:cNvSpPr/>
          <p:nvPr/>
        </p:nvSpPr>
        <p:spPr>
          <a:xfrm>
            <a:off x="914400" y="1613485"/>
            <a:ext cx="1143000" cy="59631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What are</a:t>
            </a:r>
            <a:br>
              <a:rPr lang="en-US" dirty="0"/>
            </a:br>
            <a:r>
              <a:rPr lang="en-US" dirty="0">
                <a:solidFill>
                  <a:schemeClr val="bg1"/>
                </a:solidFill>
              </a:rPr>
              <a:t>extras?</a:t>
            </a:r>
            <a:endParaRPr lang="en-US" dirty="0">
              <a:solidFill>
                <a:schemeClr val="tx1">
                  <a:lumMod val="95000"/>
                  <a:lumOff val="5000"/>
                </a:schemeClr>
              </a:solidFill>
            </a:endParaRPr>
          </a:p>
        </p:txBody>
      </p:sp>
      <p:sp>
        <p:nvSpPr>
          <p:cNvPr id="3" name="Content Placeholder 2"/>
          <p:cNvSpPr>
            <a:spLocks noGrp="1"/>
          </p:cNvSpPr>
          <p:nvPr>
            <p:ph idx="1"/>
          </p:nvPr>
        </p:nvSpPr>
        <p:spPr>
          <a:xfrm>
            <a:off x="457200" y="1617955"/>
            <a:ext cx="8229600" cy="4525963"/>
          </a:xfrm>
        </p:spPr>
        <p:txBody>
          <a:bodyPr/>
          <a:lstStyle/>
          <a:p>
            <a:r>
              <a:rPr lang="en-US" dirty="0">
                <a:solidFill>
                  <a:schemeClr val="bg1"/>
                </a:solidFill>
              </a:rPr>
              <a:t>extras</a:t>
            </a:r>
            <a:r>
              <a:rPr lang="en-US" dirty="0"/>
              <a:t> are the solution for when there’s just too much exciting information for one presentation!</a:t>
            </a:r>
            <a:br>
              <a:rPr lang="en-US" dirty="0"/>
            </a:br>
            <a:endParaRPr lang="en-US" dirty="0"/>
          </a:p>
          <a:p>
            <a:r>
              <a:rPr lang="en-US" dirty="0"/>
              <a:t>While fun and exciting, this information will not be on any Design Challenges or exams</a:t>
            </a:r>
          </a:p>
        </p:txBody>
      </p:sp>
      <p:sp>
        <p:nvSpPr>
          <p:cNvPr id="5" name="Oval 4">
            <a:extLst>
              <a:ext uri="{FF2B5EF4-FFF2-40B4-BE49-F238E27FC236}">
                <a16:creationId xmlns:a16="http://schemas.microsoft.com/office/drawing/2014/main" id="{18563292-3BC5-46C6-A30D-42AFEA74737E}"/>
              </a:ext>
            </a:extLst>
          </p:cNvPr>
          <p:cNvSpPr/>
          <p:nvPr/>
        </p:nvSpPr>
        <p:spPr>
          <a:xfrm>
            <a:off x="7848600" y="169875"/>
            <a:ext cx="2819400" cy="8382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26" name="Picture 2" descr="Image result for sadface emoji">
            <a:extLst>
              <a:ext uri="{FF2B5EF4-FFF2-40B4-BE49-F238E27FC236}">
                <a16:creationId xmlns:a16="http://schemas.microsoft.com/office/drawing/2014/main" id="{967FBA49-1888-49C8-8E90-4C5239527E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2297" y="4648200"/>
            <a:ext cx="1499988" cy="1576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301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sp>
        <p:nvSpPr>
          <p:cNvPr id="3" name="Content Placeholder 2"/>
          <p:cNvSpPr>
            <a:spLocks noGrp="1"/>
          </p:cNvSpPr>
          <p:nvPr>
            <p:ph idx="1"/>
          </p:nvPr>
        </p:nvSpPr>
        <p:spPr/>
        <p:txBody>
          <a:bodyPr/>
          <a:lstStyle/>
          <a:p>
            <a:r>
              <a:rPr lang="en-US" dirty="0"/>
              <a:t>I have the goal of helping you develop a fundamental understanding of the processes that control the performance of each of the drinking water treatment steps</a:t>
            </a:r>
          </a:p>
          <a:p>
            <a:r>
              <a:rPr lang="en-US" dirty="0"/>
              <a:t>This fundamental understanding is for a VERY specific problem: the production of safe drinking water for communities starting from surface waters that are contaminated with particles and pathogens</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expectations</a:t>
            </a:r>
          </a:p>
        </p:txBody>
      </p:sp>
      <p:sp>
        <p:nvSpPr>
          <p:cNvPr id="3" name="Content Placeholder 2"/>
          <p:cNvSpPr>
            <a:spLocks noGrp="1"/>
          </p:cNvSpPr>
          <p:nvPr>
            <p:ph idx="1"/>
          </p:nvPr>
        </p:nvSpPr>
        <p:spPr/>
        <p:txBody>
          <a:bodyPr/>
          <a:lstStyle/>
          <a:p>
            <a:r>
              <a:rPr lang="en-US" dirty="0"/>
              <a:t>CEE 3310 or equivalent Fluid Mechanics course as co or prerequisite</a:t>
            </a:r>
          </a:p>
          <a:p>
            <a:r>
              <a:rPr lang="en-US" dirty="0"/>
              <a:t>Come to class and be present!</a:t>
            </a:r>
          </a:p>
          <a:p>
            <a:r>
              <a:rPr lang="en-US" dirty="0"/>
              <a:t>Ask for help when you need it!</a:t>
            </a:r>
          </a:p>
          <a:p>
            <a:r>
              <a:rPr lang="en-US" dirty="0"/>
              <a:t>Tell me and the TAs when something doesn’t work as expected</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hlinkClick r:id="rId3"/>
          </p:cNvPr>
          <p:cNvSpPr/>
          <p:nvPr/>
        </p:nvSpPr>
        <p:spPr>
          <a:xfrm>
            <a:off x="5943600" y="2514600"/>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a:solidFill>
                  <a:schemeClr val="tx1"/>
                </a:solidFill>
              </a:rPr>
              <a:t>Knowledge Synthesis</a:t>
            </a:r>
          </a:p>
        </p:txBody>
      </p:sp>
      <p:grpSp>
        <p:nvGrpSpPr>
          <p:cNvPr id="3" name="Group 51"/>
          <p:cNvGrpSpPr/>
          <p:nvPr/>
        </p:nvGrpSpPr>
        <p:grpSpPr>
          <a:xfrm>
            <a:off x="381000" y="2095500"/>
            <a:ext cx="4876800" cy="4076700"/>
            <a:chOff x="0" y="1981200"/>
            <a:chExt cx="4876800" cy="4076700"/>
          </a:xfrm>
          <a:solidFill>
            <a:schemeClr val="accent3">
              <a:lumMod val="20000"/>
              <a:lumOff val="80000"/>
            </a:schemeClr>
          </a:solidFill>
        </p:grpSpPr>
        <p:sp>
          <p:nvSpPr>
            <p:cNvPr id="4" name="Rounded Rectangle 3"/>
            <p:cNvSpPr/>
            <p:nvPr/>
          </p:nvSpPr>
          <p:spPr>
            <a:xfrm>
              <a:off x="0" y="1981200"/>
              <a:ext cx="4876800" cy="4076700"/>
            </a:xfrm>
            <a:prstGeom prst="roundRect">
              <a:avLst>
                <a:gd name="adj" fmla="val 12271"/>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 name="Group 48"/>
            <p:cNvGrpSpPr/>
            <p:nvPr/>
          </p:nvGrpSpPr>
          <p:grpSpPr>
            <a:xfrm>
              <a:off x="304800" y="2743200"/>
              <a:ext cx="4267200" cy="3200400"/>
              <a:chOff x="1371600" y="2743200"/>
              <a:chExt cx="4267200" cy="3200400"/>
            </a:xfrm>
            <a:grpFill/>
          </p:grpSpPr>
          <p:sp>
            <p:nvSpPr>
              <p:cNvPr id="7" name="Rounded Rectangle 6"/>
              <p:cNvSpPr/>
              <p:nvPr/>
            </p:nvSpPr>
            <p:spPr>
              <a:xfrm>
                <a:off x="1371600" y="4114800"/>
                <a:ext cx="25146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600" b="1" dirty="0">
                    <a:solidFill>
                      <a:schemeClr val="tx1"/>
                    </a:solidFill>
                  </a:rPr>
                  <a:t>Project Based Courses</a:t>
                </a:r>
              </a:p>
              <a:p>
                <a:pPr marL="285750" indent="-285750">
                  <a:buFont typeface="Arial" panose="020B0604020202020204" pitchFamily="34" charset="0"/>
                  <a:buChar char="•"/>
                </a:pPr>
                <a:r>
                  <a:rPr lang="en-US" sz="1600" dirty="0">
                    <a:solidFill>
                      <a:schemeClr val="tx1"/>
                    </a:solidFill>
                  </a:rPr>
                  <a:t>??? Undergrad</a:t>
                </a:r>
              </a:p>
              <a:p>
                <a:pPr marL="285750" indent="-285750">
                  <a:buFont typeface="Arial" panose="020B0604020202020204" pitchFamily="34" charset="0"/>
                  <a:buChar char="•"/>
                </a:pPr>
                <a:r>
                  <a:rPr lang="en-US" sz="1600" dirty="0">
                    <a:solidFill>
                      <a:schemeClr val="tx1"/>
                    </a:solidFill>
                  </a:rPr>
                  <a:t>CEE 5051 </a:t>
                </a:r>
                <a:r>
                  <a:rPr lang="en-US" sz="1600" dirty="0" err="1">
                    <a:solidFill>
                      <a:schemeClr val="tx1"/>
                    </a:solidFill>
                  </a:rPr>
                  <a:t>M.Eng</a:t>
                </a:r>
                <a:r>
                  <a:rPr lang="en-US" sz="1600" dirty="0">
                    <a:solidFill>
                      <a:schemeClr val="tx1"/>
                    </a:solidFill>
                  </a:rPr>
                  <a:t>.</a:t>
                </a:r>
              </a:p>
              <a:p>
                <a:pPr marL="285750" indent="-285750">
                  <a:buFont typeface="Arial" panose="020B0604020202020204" pitchFamily="34" charset="0"/>
                  <a:buChar char="•"/>
                </a:pPr>
                <a:endParaRPr lang="en-US" sz="1600" dirty="0">
                  <a:solidFill>
                    <a:schemeClr val="tx1"/>
                  </a:solidFill>
                </a:endParaRPr>
              </a:p>
            </p:txBody>
          </p:sp>
          <p:sp>
            <p:nvSpPr>
              <p:cNvPr id="8" name="Rounded Rectangle 7"/>
              <p:cNvSpPr/>
              <p:nvPr/>
            </p:nvSpPr>
            <p:spPr>
              <a:xfrm>
                <a:off x="1371600" y="2743200"/>
                <a:ext cx="4267200" cy="12192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Graduate Research</a:t>
                </a:r>
              </a:p>
            </p:txBody>
          </p:sp>
          <p:sp>
            <p:nvSpPr>
              <p:cNvPr id="9" name="Rounded Rectangle 8">
                <a:hlinkClick r:id="rId4"/>
              </p:cNvPr>
              <p:cNvSpPr/>
              <p:nvPr/>
            </p:nvSpPr>
            <p:spPr>
              <a:xfrm>
                <a:off x="4038600" y="4114800"/>
                <a:ext cx="1600200" cy="18288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Summer Internships at Cornell</a:t>
                </a:r>
              </a:p>
            </p:txBody>
          </p:sp>
        </p:grpSp>
        <p:sp>
          <p:nvSpPr>
            <p:cNvPr id="6" name="TextBox 5">
              <a:hlinkClick r:id="" action="ppaction://noaction"/>
            </p:cNvPr>
            <p:cNvSpPr txBox="1"/>
            <p:nvPr/>
          </p:nvSpPr>
          <p:spPr>
            <a:xfrm>
              <a:off x="152400" y="2133600"/>
              <a:ext cx="4419600" cy="584775"/>
            </a:xfrm>
            <a:prstGeom prst="rect">
              <a:avLst/>
            </a:prstGeom>
            <a:grpFill/>
          </p:spPr>
          <p:txBody>
            <a:bodyPr wrap="square" rtlCol="0">
              <a:spAutoFit/>
            </a:bodyPr>
            <a:lstStyle/>
            <a:p>
              <a:pPr algn="ctr"/>
              <a:r>
                <a:rPr lang="en-US" sz="3200" dirty="0">
                  <a:latin typeface="+mn-lt"/>
                </a:rPr>
                <a:t>Knowledge Generation</a:t>
              </a:r>
            </a:p>
          </p:txBody>
        </p:sp>
      </p:grpSp>
      <p:cxnSp>
        <p:nvCxnSpPr>
          <p:cNvPr id="10" name="Elbow Connector 11"/>
          <p:cNvCxnSpPr>
            <a:stCxn id="2" idx="1"/>
          </p:cNvCxnSpPr>
          <p:nvPr/>
        </p:nvCxnSpPr>
        <p:spPr>
          <a:xfrm rot="10800000">
            <a:off x="5257800" y="3124200"/>
            <a:ext cx="685800" cy="1588"/>
          </a:xfrm>
          <a:prstGeom prst="straightConnector1">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2" name="Rounded Rectangle 11">
            <a:hlinkClick r:id="rId3"/>
          </p:cNvPr>
          <p:cNvSpPr/>
          <p:nvPr/>
        </p:nvSpPr>
        <p:spPr>
          <a:xfrm>
            <a:off x="5943600" y="5041962"/>
            <a:ext cx="2743200" cy="121920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Trip to Honduras</a:t>
            </a:r>
          </a:p>
        </p:txBody>
      </p:sp>
      <p:cxnSp>
        <p:nvCxnSpPr>
          <p:cNvPr id="13" name="Elbow Connector 11"/>
          <p:cNvCxnSpPr>
            <a:cxnSpLocks/>
            <a:stCxn id="12" idx="1"/>
          </p:cNvCxnSpPr>
          <p:nvPr/>
        </p:nvCxnSpPr>
        <p:spPr>
          <a:xfrm rot="10800000">
            <a:off x="5257800" y="4337112"/>
            <a:ext cx="685800" cy="1314450"/>
          </a:xfrm>
          <a:prstGeom prst="curvedConnector3">
            <a:avLst>
              <a:gd name="adj1" fmla="val 5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Elbow Connector 11"/>
          <p:cNvCxnSpPr>
            <a:stCxn id="12" idx="1"/>
            <a:endCxn id="2" idx="1"/>
          </p:cNvCxnSpPr>
          <p:nvPr/>
        </p:nvCxnSpPr>
        <p:spPr>
          <a:xfrm rot="10800000">
            <a:off x="5943600" y="3124200"/>
            <a:ext cx="12700" cy="2527362"/>
          </a:xfrm>
          <a:prstGeom prst="curvedConnector3">
            <a:avLst>
              <a:gd name="adj1" fmla="val 1800000"/>
            </a:avLst>
          </a:prstGeom>
          <a:ln w="254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9" name="Title 18"/>
          <p:cNvSpPr>
            <a:spLocks noGrp="1"/>
          </p:cNvSpPr>
          <p:nvPr>
            <p:ph type="title"/>
          </p:nvPr>
        </p:nvSpPr>
        <p:spPr>
          <a:xfrm>
            <a:off x="1447800" y="228600"/>
            <a:ext cx="5974434" cy="1143000"/>
          </a:xfrm>
        </p:spPr>
        <p:txBody>
          <a:bodyPr/>
          <a:lstStyle/>
          <a:p>
            <a:r>
              <a:rPr lang="en-US" dirty="0"/>
              <a:t>Curriculum Model: </a:t>
            </a:r>
            <a:br>
              <a:rPr lang="en-US" dirty="0"/>
            </a:br>
            <a:r>
              <a:rPr lang="en-US" dirty="0"/>
              <a:t>AguaClara RIDE</a:t>
            </a:r>
          </a:p>
        </p:txBody>
      </p:sp>
      <p:sp>
        <p:nvSpPr>
          <p:cNvPr id="21" name="TextBox 20"/>
          <p:cNvSpPr txBox="1"/>
          <p:nvPr/>
        </p:nvSpPr>
        <p:spPr>
          <a:xfrm>
            <a:off x="5749687" y="4337112"/>
            <a:ext cx="3131025" cy="646331"/>
          </a:xfrm>
          <a:prstGeom prst="rect">
            <a:avLst/>
          </a:prstGeom>
          <a:noFill/>
        </p:spPr>
        <p:txBody>
          <a:bodyPr wrap="square" rtlCol="0">
            <a:spAutoFit/>
          </a:bodyPr>
          <a:lstStyle/>
          <a:p>
            <a:pPr algn="ctr"/>
            <a:r>
              <a:rPr lang="en-US" dirty="0">
                <a:latin typeface="+mj-lt"/>
              </a:rPr>
              <a:t>CEE 4560: Engineering in an international context</a:t>
            </a:r>
          </a:p>
        </p:txBody>
      </p:sp>
      <p:sp>
        <p:nvSpPr>
          <p:cNvPr id="20" name="Freeform 19"/>
          <p:cNvSpPr>
            <a:spLocks noChangeAspect="1"/>
          </p:cNvSpPr>
          <p:nvPr/>
        </p:nvSpPr>
        <p:spPr>
          <a:xfrm>
            <a:off x="645293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Freeform 30"/>
          <p:cNvSpPr>
            <a:spLocks noChangeAspect="1"/>
          </p:cNvSpPr>
          <p:nvPr/>
        </p:nvSpPr>
        <p:spPr>
          <a:xfrm>
            <a:off x="2232875" y="53761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Freeform 31"/>
          <p:cNvSpPr>
            <a:spLocks noChangeAspect="1"/>
          </p:cNvSpPr>
          <p:nvPr/>
        </p:nvSpPr>
        <p:spPr>
          <a:xfrm>
            <a:off x="2617829" y="52601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Freeform 32"/>
          <p:cNvSpPr>
            <a:spLocks noChangeAspect="1"/>
          </p:cNvSpPr>
          <p:nvPr/>
        </p:nvSpPr>
        <p:spPr>
          <a:xfrm>
            <a:off x="1866931" y="51498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Freeform 40"/>
          <p:cNvSpPr>
            <a:spLocks noChangeAspect="1"/>
          </p:cNvSpPr>
          <p:nvPr/>
        </p:nvSpPr>
        <p:spPr>
          <a:xfrm>
            <a:off x="674395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eeform 41"/>
          <p:cNvSpPr>
            <a:spLocks noChangeAspect="1"/>
          </p:cNvSpPr>
          <p:nvPr/>
        </p:nvSpPr>
        <p:spPr>
          <a:xfrm>
            <a:off x="7034974"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Freeform 42"/>
          <p:cNvSpPr>
            <a:spLocks noChangeAspect="1"/>
          </p:cNvSpPr>
          <p:nvPr/>
        </p:nvSpPr>
        <p:spPr>
          <a:xfrm>
            <a:off x="7325996"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Freeform 43"/>
          <p:cNvSpPr>
            <a:spLocks noChangeAspect="1"/>
          </p:cNvSpPr>
          <p:nvPr/>
        </p:nvSpPr>
        <p:spPr>
          <a:xfrm>
            <a:off x="7617018"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Freeform 44"/>
          <p:cNvSpPr>
            <a:spLocks noChangeAspect="1"/>
          </p:cNvSpPr>
          <p:nvPr/>
        </p:nvSpPr>
        <p:spPr>
          <a:xfrm>
            <a:off x="7908040"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Freeform 45"/>
          <p:cNvSpPr>
            <a:spLocks noChangeAspect="1"/>
          </p:cNvSpPr>
          <p:nvPr/>
        </p:nvSpPr>
        <p:spPr>
          <a:xfrm>
            <a:off x="8199062" y="2987787"/>
            <a:ext cx="277244" cy="65855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Freeform 46"/>
          <p:cNvSpPr>
            <a:spLocks noChangeAspect="1"/>
          </p:cNvSpPr>
          <p:nvPr/>
        </p:nvSpPr>
        <p:spPr>
          <a:xfrm>
            <a:off x="1219200" y="2989937"/>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Freeform 47"/>
          <p:cNvSpPr>
            <a:spLocks noChangeAspect="1"/>
          </p:cNvSpPr>
          <p:nvPr/>
        </p:nvSpPr>
        <p:spPr>
          <a:xfrm>
            <a:off x="4334773" y="3009900"/>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Freeform 48"/>
          <p:cNvSpPr>
            <a:spLocks noChangeAspect="1"/>
          </p:cNvSpPr>
          <p:nvPr/>
        </p:nvSpPr>
        <p:spPr>
          <a:xfrm>
            <a:off x="2626923" y="3252835"/>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Freeform 49"/>
          <p:cNvSpPr>
            <a:spLocks noChangeAspect="1"/>
          </p:cNvSpPr>
          <p:nvPr/>
        </p:nvSpPr>
        <p:spPr>
          <a:xfrm>
            <a:off x="4056661" y="5448301"/>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Freeform 50"/>
          <p:cNvSpPr>
            <a:spLocks noChangeAspect="1"/>
          </p:cNvSpPr>
          <p:nvPr/>
        </p:nvSpPr>
        <p:spPr>
          <a:xfrm>
            <a:off x="4441615" y="5332276"/>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Freeform 51"/>
          <p:cNvSpPr>
            <a:spLocks noChangeAspect="1"/>
          </p:cNvSpPr>
          <p:nvPr/>
        </p:nvSpPr>
        <p:spPr>
          <a:xfrm>
            <a:off x="3690717" y="522193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Freeform 52"/>
          <p:cNvSpPr>
            <a:spLocks noChangeAspect="1"/>
          </p:cNvSpPr>
          <p:nvPr/>
        </p:nvSpPr>
        <p:spPr>
          <a:xfrm>
            <a:off x="1677536"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53"/>
          <p:cNvSpPr>
            <a:spLocks noChangeAspect="1"/>
          </p:cNvSpPr>
          <p:nvPr/>
        </p:nvSpPr>
        <p:spPr>
          <a:xfrm>
            <a:off x="2062490" y="54125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Freeform 54"/>
          <p:cNvSpPr>
            <a:spLocks noChangeAspect="1"/>
          </p:cNvSpPr>
          <p:nvPr/>
        </p:nvSpPr>
        <p:spPr>
          <a:xfrm>
            <a:off x="1311592" y="5302225"/>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Freeform 55"/>
          <p:cNvSpPr>
            <a:spLocks noChangeAspect="1"/>
          </p:cNvSpPr>
          <p:nvPr/>
        </p:nvSpPr>
        <p:spPr>
          <a:xfrm>
            <a:off x="2385275" y="5528592"/>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Freeform 56"/>
          <p:cNvSpPr>
            <a:spLocks noChangeAspect="1"/>
          </p:cNvSpPr>
          <p:nvPr/>
        </p:nvSpPr>
        <p:spPr>
          <a:xfrm>
            <a:off x="1199031" y="5488767"/>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Freeform 57"/>
          <p:cNvSpPr>
            <a:spLocks noChangeAspect="1"/>
          </p:cNvSpPr>
          <p:nvPr/>
        </p:nvSpPr>
        <p:spPr>
          <a:xfrm>
            <a:off x="6902968" y="5709670"/>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Freeform 58"/>
          <p:cNvSpPr>
            <a:spLocks noChangeAspect="1"/>
          </p:cNvSpPr>
          <p:nvPr/>
        </p:nvSpPr>
        <p:spPr>
          <a:xfrm>
            <a:off x="6420391"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Freeform 59"/>
          <p:cNvSpPr>
            <a:spLocks noChangeAspect="1"/>
          </p:cNvSpPr>
          <p:nvPr/>
        </p:nvSpPr>
        <p:spPr>
          <a:xfrm>
            <a:off x="7325996" y="572053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eeform 60"/>
          <p:cNvSpPr>
            <a:spLocks noChangeAspect="1"/>
          </p:cNvSpPr>
          <p:nvPr/>
        </p:nvSpPr>
        <p:spPr>
          <a:xfrm>
            <a:off x="2915638" y="5074678"/>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eeform 61"/>
          <p:cNvSpPr>
            <a:spLocks noChangeAspect="1"/>
          </p:cNvSpPr>
          <p:nvPr/>
        </p:nvSpPr>
        <p:spPr>
          <a:xfrm>
            <a:off x="1521239" y="5211464"/>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Freeform 62"/>
          <p:cNvSpPr>
            <a:spLocks noChangeAspect="1"/>
          </p:cNvSpPr>
          <p:nvPr/>
        </p:nvSpPr>
        <p:spPr>
          <a:xfrm>
            <a:off x="1006554" y="5427153"/>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Freeform 63"/>
          <p:cNvSpPr>
            <a:spLocks noChangeAspect="1"/>
          </p:cNvSpPr>
          <p:nvPr/>
        </p:nvSpPr>
        <p:spPr>
          <a:xfrm>
            <a:off x="3864184" y="5410599"/>
            <a:ext cx="192477" cy="4572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1480065" y="1676400"/>
            <a:ext cx="2860078" cy="461665"/>
          </a:xfrm>
          <a:prstGeom prst="rect">
            <a:avLst/>
          </a:prstGeom>
          <a:noFill/>
        </p:spPr>
        <p:txBody>
          <a:bodyPr wrap="none" rtlCol="0">
            <a:spAutoFit/>
          </a:bodyPr>
          <a:lstStyle/>
          <a:p>
            <a:r>
              <a:rPr lang="en-US" sz="2400" b="1" dirty="0">
                <a:latin typeface="+mn-lt"/>
              </a:rPr>
              <a:t>Research and Invent</a:t>
            </a:r>
          </a:p>
        </p:txBody>
      </p:sp>
      <p:sp>
        <p:nvSpPr>
          <p:cNvPr id="65" name="TextBox 64"/>
          <p:cNvSpPr txBox="1"/>
          <p:nvPr/>
        </p:nvSpPr>
        <p:spPr>
          <a:xfrm>
            <a:off x="6284871" y="2082567"/>
            <a:ext cx="1781257" cy="369332"/>
          </a:xfrm>
          <a:prstGeom prst="rect">
            <a:avLst/>
          </a:prstGeom>
          <a:noFill/>
        </p:spPr>
        <p:txBody>
          <a:bodyPr wrap="none" rtlCol="0">
            <a:spAutoFit/>
          </a:bodyPr>
          <a:lstStyle/>
          <a:p>
            <a:r>
              <a:rPr lang="en-US" dirty="0">
                <a:latin typeface="+mn-lt"/>
              </a:rPr>
              <a:t>CEE 4520: SWOT</a:t>
            </a:r>
          </a:p>
        </p:txBody>
      </p:sp>
      <p:grpSp>
        <p:nvGrpSpPr>
          <p:cNvPr id="15" name="Group 14"/>
          <p:cNvGrpSpPr/>
          <p:nvPr/>
        </p:nvGrpSpPr>
        <p:grpSpPr>
          <a:xfrm>
            <a:off x="7617019" y="244215"/>
            <a:ext cx="1240996" cy="1116664"/>
            <a:chOff x="6701646" y="1904999"/>
            <a:chExt cx="2876663" cy="3011630"/>
          </a:xfrm>
        </p:grpSpPr>
        <p:sp>
          <p:nvSpPr>
            <p:cNvPr id="66" name="Freeform 65"/>
            <p:cNvSpPr>
              <a:spLocks noChangeAspect="1"/>
            </p:cNvSpPr>
            <p:nvPr/>
          </p:nvSpPr>
          <p:spPr>
            <a:xfrm>
              <a:off x="6705600" y="29354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FFFF00"/>
                </a:gs>
                <a:gs pos="100000">
                  <a:srgbClr val="0000FF"/>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7996415" y="1964117"/>
              <a:ext cx="1527939" cy="830071"/>
            </a:xfrm>
            <a:prstGeom prst="rect">
              <a:avLst/>
            </a:prstGeom>
            <a:noFill/>
          </p:spPr>
          <p:txBody>
            <a:bodyPr wrap="none" rtlCol="0">
              <a:spAutoFit/>
            </a:bodyPr>
            <a:lstStyle/>
            <a:p>
              <a:r>
                <a:rPr lang="en-US" sz="1400" dirty="0"/>
                <a:t>Expert</a:t>
              </a:r>
            </a:p>
          </p:txBody>
        </p:sp>
        <p:sp>
          <p:nvSpPr>
            <p:cNvPr id="68" name="Rectangle 67"/>
            <p:cNvSpPr/>
            <p:nvPr/>
          </p:nvSpPr>
          <p:spPr>
            <a:xfrm rot="16200000" flipV="1">
              <a:off x="7353299" y="4308756"/>
              <a:ext cx="914400" cy="228600"/>
            </a:xfrm>
            <a:prstGeom prst="rect">
              <a:avLst/>
            </a:prstGeom>
            <a:gradFill>
              <a:gsLst>
                <a:gs pos="0">
                  <a:srgbClr val="00FF00"/>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rot="16200000" flipV="1">
              <a:off x="7353298" y="3278329"/>
              <a:ext cx="914400" cy="228600"/>
            </a:xfrm>
            <a:prstGeom prst="rect">
              <a:avLst/>
            </a:prstGeom>
            <a:gradFill>
              <a:gsLst>
                <a:gs pos="0">
                  <a:srgbClr val="FFFF00"/>
                </a:gs>
                <a:gs pos="100000">
                  <a:srgbClr val="0000FF"/>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rot="16200000" flipV="1">
              <a:off x="7353297" y="2247901"/>
              <a:ext cx="914400" cy="228600"/>
            </a:xfrm>
            <a:prstGeom prst="rect">
              <a:avLst/>
            </a:prstGeom>
            <a:gradFill>
              <a:gsLst>
                <a:gs pos="0">
                  <a:srgbClr val="0000FF"/>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7996415" y="4024972"/>
              <a:ext cx="1581894" cy="830071"/>
            </a:xfrm>
            <a:prstGeom prst="rect">
              <a:avLst/>
            </a:prstGeom>
          </p:spPr>
          <p:txBody>
            <a:bodyPr wrap="none">
              <a:spAutoFit/>
            </a:bodyPr>
            <a:lstStyle/>
            <a:p>
              <a:pPr lvl="0"/>
              <a:r>
                <a:rPr lang="en-US" sz="1400" dirty="0">
                  <a:solidFill>
                    <a:srgbClr val="000000"/>
                  </a:solidFill>
                </a:rPr>
                <a:t>Novice</a:t>
              </a:r>
            </a:p>
          </p:txBody>
        </p:sp>
        <p:sp>
          <p:nvSpPr>
            <p:cNvPr id="72" name="Rectangle 71"/>
            <p:cNvSpPr/>
            <p:nvPr/>
          </p:nvSpPr>
          <p:spPr>
            <a:xfrm>
              <a:off x="7996415" y="2994545"/>
              <a:ext cx="1435045" cy="830071"/>
            </a:xfrm>
            <a:prstGeom prst="rect">
              <a:avLst/>
            </a:prstGeom>
          </p:spPr>
          <p:txBody>
            <a:bodyPr wrap="none">
              <a:spAutoFit/>
            </a:bodyPr>
            <a:lstStyle/>
            <a:p>
              <a:pPr lvl="0"/>
              <a:r>
                <a:rPr lang="en-US" sz="1400" dirty="0">
                  <a:solidFill>
                    <a:srgbClr val="000000"/>
                  </a:solidFill>
                </a:rPr>
                <a:t>Guide</a:t>
              </a:r>
            </a:p>
          </p:txBody>
        </p:sp>
        <p:sp>
          <p:nvSpPr>
            <p:cNvPr id="73" name="Freeform 72"/>
            <p:cNvSpPr>
              <a:spLocks noChangeAspect="1"/>
            </p:cNvSpPr>
            <p:nvPr/>
          </p:nvSpPr>
          <p:spPr>
            <a:xfrm>
              <a:off x="6754776" y="400222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FF00"/>
                </a:gs>
                <a:gs pos="100000">
                  <a:srgbClr val="FFFF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a:spLocks noChangeAspect="1"/>
            </p:cNvSpPr>
            <p:nvPr/>
          </p:nvSpPr>
          <p:spPr>
            <a:xfrm>
              <a:off x="6701646" y="1904999"/>
              <a:ext cx="384954" cy="914400"/>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Freeform 48">
            <a:extLst>
              <a:ext uri="{FF2B5EF4-FFF2-40B4-BE49-F238E27FC236}">
                <a16:creationId xmlns:a16="http://schemas.microsoft.com/office/drawing/2014/main" id="{680FC2B2-8735-4CB8-994C-DAC4679BBF26}"/>
              </a:ext>
            </a:extLst>
          </p:cNvPr>
          <p:cNvSpPr>
            <a:spLocks noChangeAspect="1"/>
          </p:cNvSpPr>
          <p:nvPr/>
        </p:nvSpPr>
        <p:spPr>
          <a:xfrm>
            <a:off x="7848600" y="5715334"/>
            <a:ext cx="195269" cy="463831"/>
          </a:xfrm>
          <a:custGeom>
            <a:avLst/>
            <a:gdLst>
              <a:gd name="connsiteX0" fmla="*/ 685800 w 1514475"/>
              <a:gd name="connsiteY0" fmla="*/ 885825 h 4010025"/>
              <a:gd name="connsiteX1" fmla="*/ 685800 w 1514475"/>
              <a:gd name="connsiteY1" fmla="*/ 1133475 h 4010025"/>
              <a:gd name="connsiteX2" fmla="*/ 1343025 w 1514475"/>
              <a:gd name="connsiteY2" fmla="*/ 1866900 h 4010025"/>
              <a:gd name="connsiteX3" fmla="*/ 1276350 w 1514475"/>
              <a:gd name="connsiteY3" fmla="*/ 1933575 h 4010025"/>
              <a:gd name="connsiteX4" fmla="*/ 800100 w 1514475"/>
              <a:gd name="connsiteY4" fmla="*/ 1371600 h 4010025"/>
              <a:gd name="connsiteX5" fmla="*/ 819150 w 1514475"/>
              <a:gd name="connsiteY5" fmla="*/ 2571750 h 4010025"/>
              <a:gd name="connsiteX6" fmla="*/ 1514475 w 1514475"/>
              <a:gd name="connsiteY6" fmla="*/ 3924300 h 4010025"/>
              <a:gd name="connsiteX7" fmla="*/ 1276350 w 1514475"/>
              <a:gd name="connsiteY7" fmla="*/ 3933825 h 4010025"/>
              <a:gd name="connsiteX8" fmla="*/ 657225 w 1514475"/>
              <a:gd name="connsiteY8" fmla="*/ 2571750 h 4010025"/>
              <a:gd name="connsiteX9" fmla="*/ 123825 w 1514475"/>
              <a:gd name="connsiteY9" fmla="*/ 4010025 h 4010025"/>
              <a:gd name="connsiteX10" fmla="*/ 0 w 1514475"/>
              <a:gd name="connsiteY10" fmla="*/ 4010025 h 4010025"/>
              <a:gd name="connsiteX11" fmla="*/ 542925 w 1514475"/>
              <a:gd name="connsiteY11" fmla="*/ 2552700 h 4010025"/>
              <a:gd name="connsiteX12" fmla="*/ 542925 w 1514475"/>
              <a:gd name="connsiteY12" fmla="*/ 1352550 h 4010025"/>
              <a:gd name="connsiteX13" fmla="*/ 47625 w 1514475"/>
              <a:gd name="connsiteY13" fmla="*/ 1914525 h 4010025"/>
              <a:gd name="connsiteX14" fmla="*/ 0 w 1514475"/>
              <a:gd name="connsiteY14" fmla="*/ 1809750 h 4010025"/>
              <a:gd name="connsiteX15" fmla="*/ 609600 w 1514475"/>
              <a:gd name="connsiteY15" fmla="*/ 1152525 h 4010025"/>
              <a:gd name="connsiteX16" fmla="*/ 609600 w 1514475"/>
              <a:gd name="connsiteY16" fmla="*/ 904875 h 4010025"/>
              <a:gd name="connsiteX17" fmla="*/ 219075 w 1514475"/>
              <a:gd name="connsiteY17" fmla="*/ 19050 h 4010025"/>
              <a:gd name="connsiteX18" fmla="*/ 1104900 w 1514475"/>
              <a:gd name="connsiteY18" fmla="*/ 0 h 4010025"/>
              <a:gd name="connsiteX19" fmla="*/ 685800 w 1514475"/>
              <a:gd name="connsiteY19" fmla="*/ 885825 h 4010025"/>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987347 h 4111547"/>
              <a:gd name="connsiteX1" fmla="*/ 685800 w 1514475"/>
              <a:gd name="connsiteY1" fmla="*/ 1234997 h 4111547"/>
              <a:gd name="connsiteX2" fmla="*/ 1343025 w 1514475"/>
              <a:gd name="connsiteY2" fmla="*/ 1968422 h 4111547"/>
              <a:gd name="connsiteX3" fmla="*/ 1276350 w 1514475"/>
              <a:gd name="connsiteY3" fmla="*/ 2035097 h 4111547"/>
              <a:gd name="connsiteX4" fmla="*/ 800100 w 1514475"/>
              <a:gd name="connsiteY4" fmla="*/ 1473122 h 4111547"/>
              <a:gd name="connsiteX5" fmla="*/ 819150 w 1514475"/>
              <a:gd name="connsiteY5" fmla="*/ 2673272 h 4111547"/>
              <a:gd name="connsiteX6" fmla="*/ 1514475 w 1514475"/>
              <a:gd name="connsiteY6" fmla="*/ 4025822 h 4111547"/>
              <a:gd name="connsiteX7" fmla="*/ 1276350 w 1514475"/>
              <a:gd name="connsiteY7" fmla="*/ 4035347 h 4111547"/>
              <a:gd name="connsiteX8" fmla="*/ 657225 w 1514475"/>
              <a:gd name="connsiteY8" fmla="*/ 2673272 h 4111547"/>
              <a:gd name="connsiteX9" fmla="*/ 123825 w 1514475"/>
              <a:gd name="connsiteY9" fmla="*/ 4111547 h 4111547"/>
              <a:gd name="connsiteX10" fmla="*/ 0 w 1514475"/>
              <a:gd name="connsiteY10" fmla="*/ 4111547 h 4111547"/>
              <a:gd name="connsiteX11" fmla="*/ 542925 w 1514475"/>
              <a:gd name="connsiteY11" fmla="*/ 2654222 h 4111547"/>
              <a:gd name="connsiteX12" fmla="*/ 542925 w 1514475"/>
              <a:gd name="connsiteY12" fmla="*/ 1454072 h 4111547"/>
              <a:gd name="connsiteX13" fmla="*/ 47625 w 1514475"/>
              <a:gd name="connsiteY13" fmla="*/ 2016047 h 4111547"/>
              <a:gd name="connsiteX14" fmla="*/ 0 w 1514475"/>
              <a:gd name="connsiteY14" fmla="*/ 1911272 h 4111547"/>
              <a:gd name="connsiteX15" fmla="*/ 609600 w 1514475"/>
              <a:gd name="connsiteY15" fmla="*/ 1254047 h 4111547"/>
              <a:gd name="connsiteX16" fmla="*/ 609600 w 1514475"/>
              <a:gd name="connsiteY16" fmla="*/ 1006397 h 4111547"/>
              <a:gd name="connsiteX17" fmla="*/ 219075 w 1514475"/>
              <a:gd name="connsiteY17" fmla="*/ 120572 h 4111547"/>
              <a:gd name="connsiteX18" fmla="*/ 1104900 w 1514475"/>
              <a:gd name="connsiteY18" fmla="*/ 101522 h 4111547"/>
              <a:gd name="connsiteX19" fmla="*/ 685800 w 1514475"/>
              <a:gd name="connsiteY19" fmla="*/ 987347 h 4111547"/>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50149 h 4174349"/>
              <a:gd name="connsiteX1" fmla="*/ 685800 w 1514475"/>
              <a:gd name="connsiteY1" fmla="*/ 1297799 h 4174349"/>
              <a:gd name="connsiteX2" fmla="*/ 1343025 w 1514475"/>
              <a:gd name="connsiteY2" fmla="*/ 2031224 h 4174349"/>
              <a:gd name="connsiteX3" fmla="*/ 1276350 w 1514475"/>
              <a:gd name="connsiteY3" fmla="*/ 2097899 h 4174349"/>
              <a:gd name="connsiteX4" fmla="*/ 800100 w 1514475"/>
              <a:gd name="connsiteY4" fmla="*/ 1535924 h 4174349"/>
              <a:gd name="connsiteX5" fmla="*/ 819150 w 1514475"/>
              <a:gd name="connsiteY5" fmla="*/ 2736074 h 4174349"/>
              <a:gd name="connsiteX6" fmla="*/ 1514475 w 1514475"/>
              <a:gd name="connsiteY6" fmla="*/ 4088624 h 4174349"/>
              <a:gd name="connsiteX7" fmla="*/ 1276350 w 1514475"/>
              <a:gd name="connsiteY7" fmla="*/ 4098149 h 4174349"/>
              <a:gd name="connsiteX8" fmla="*/ 657225 w 1514475"/>
              <a:gd name="connsiteY8" fmla="*/ 2736074 h 4174349"/>
              <a:gd name="connsiteX9" fmla="*/ 123825 w 1514475"/>
              <a:gd name="connsiteY9" fmla="*/ 4174349 h 4174349"/>
              <a:gd name="connsiteX10" fmla="*/ 0 w 1514475"/>
              <a:gd name="connsiteY10" fmla="*/ 4174349 h 4174349"/>
              <a:gd name="connsiteX11" fmla="*/ 542925 w 1514475"/>
              <a:gd name="connsiteY11" fmla="*/ 2717024 h 4174349"/>
              <a:gd name="connsiteX12" fmla="*/ 542925 w 1514475"/>
              <a:gd name="connsiteY12" fmla="*/ 1516874 h 4174349"/>
              <a:gd name="connsiteX13" fmla="*/ 47625 w 1514475"/>
              <a:gd name="connsiteY13" fmla="*/ 2078849 h 4174349"/>
              <a:gd name="connsiteX14" fmla="*/ 0 w 1514475"/>
              <a:gd name="connsiteY14" fmla="*/ 1974074 h 4174349"/>
              <a:gd name="connsiteX15" fmla="*/ 609600 w 1514475"/>
              <a:gd name="connsiteY15" fmla="*/ 1316849 h 4174349"/>
              <a:gd name="connsiteX16" fmla="*/ 609600 w 1514475"/>
              <a:gd name="connsiteY16" fmla="*/ 1069199 h 4174349"/>
              <a:gd name="connsiteX17" fmla="*/ 219075 w 1514475"/>
              <a:gd name="connsiteY17" fmla="*/ 183374 h 4174349"/>
              <a:gd name="connsiteX18" fmla="*/ 1104900 w 1514475"/>
              <a:gd name="connsiteY18" fmla="*/ 164324 h 4174349"/>
              <a:gd name="connsiteX19" fmla="*/ 685800 w 1514475"/>
              <a:gd name="connsiteY19" fmla="*/ 1050149 h 4174349"/>
              <a:gd name="connsiteX0" fmla="*/ 685800 w 1514475"/>
              <a:gd name="connsiteY0" fmla="*/ 1070696 h 4194896"/>
              <a:gd name="connsiteX1" fmla="*/ 685800 w 1514475"/>
              <a:gd name="connsiteY1" fmla="*/ 1318346 h 4194896"/>
              <a:gd name="connsiteX2" fmla="*/ 1343025 w 1514475"/>
              <a:gd name="connsiteY2" fmla="*/ 2051771 h 4194896"/>
              <a:gd name="connsiteX3" fmla="*/ 1276350 w 1514475"/>
              <a:gd name="connsiteY3" fmla="*/ 2118446 h 4194896"/>
              <a:gd name="connsiteX4" fmla="*/ 800100 w 1514475"/>
              <a:gd name="connsiteY4" fmla="*/ 1556471 h 4194896"/>
              <a:gd name="connsiteX5" fmla="*/ 819150 w 1514475"/>
              <a:gd name="connsiteY5" fmla="*/ 2756621 h 4194896"/>
              <a:gd name="connsiteX6" fmla="*/ 1514475 w 1514475"/>
              <a:gd name="connsiteY6" fmla="*/ 4109171 h 4194896"/>
              <a:gd name="connsiteX7" fmla="*/ 1276350 w 1514475"/>
              <a:gd name="connsiteY7" fmla="*/ 4118696 h 4194896"/>
              <a:gd name="connsiteX8" fmla="*/ 657225 w 1514475"/>
              <a:gd name="connsiteY8" fmla="*/ 2756621 h 4194896"/>
              <a:gd name="connsiteX9" fmla="*/ 123825 w 1514475"/>
              <a:gd name="connsiteY9" fmla="*/ 4194896 h 4194896"/>
              <a:gd name="connsiteX10" fmla="*/ 0 w 1514475"/>
              <a:gd name="connsiteY10" fmla="*/ 4194896 h 4194896"/>
              <a:gd name="connsiteX11" fmla="*/ 542925 w 1514475"/>
              <a:gd name="connsiteY11" fmla="*/ 2737571 h 4194896"/>
              <a:gd name="connsiteX12" fmla="*/ 542925 w 1514475"/>
              <a:gd name="connsiteY12" fmla="*/ 1537421 h 4194896"/>
              <a:gd name="connsiteX13" fmla="*/ 47625 w 1514475"/>
              <a:gd name="connsiteY13" fmla="*/ 2099396 h 4194896"/>
              <a:gd name="connsiteX14" fmla="*/ 0 w 1514475"/>
              <a:gd name="connsiteY14" fmla="*/ 1994621 h 4194896"/>
              <a:gd name="connsiteX15" fmla="*/ 609600 w 1514475"/>
              <a:gd name="connsiteY15" fmla="*/ 1337396 h 4194896"/>
              <a:gd name="connsiteX16" fmla="*/ 609600 w 1514475"/>
              <a:gd name="connsiteY16" fmla="*/ 1089746 h 4194896"/>
              <a:gd name="connsiteX17" fmla="*/ 219075 w 1514475"/>
              <a:gd name="connsiteY17" fmla="*/ 203921 h 4194896"/>
              <a:gd name="connsiteX18" fmla="*/ 1104900 w 1514475"/>
              <a:gd name="connsiteY18" fmla="*/ 184871 h 4194896"/>
              <a:gd name="connsiteX19" fmla="*/ 685800 w 1514475"/>
              <a:gd name="connsiteY19" fmla="*/ 1070696 h 4194896"/>
              <a:gd name="connsiteX0" fmla="*/ 685800 w 1514475"/>
              <a:gd name="connsiteY0" fmla="*/ 1103154 h 4227354"/>
              <a:gd name="connsiteX1" fmla="*/ 685800 w 1514475"/>
              <a:gd name="connsiteY1" fmla="*/ 1350804 h 4227354"/>
              <a:gd name="connsiteX2" fmla="*/ 1343025 w 1514475"/>
              <a:gd name="connsiteY2" fmla="*/ 2084229 h 4227354"/>
              <a:gd name="connsiteX3" fmla="*/ 1276350 w 1514475"/>
              <a:gd name="connsiteY3" fmla="*/ 2150904 h 4227354"/>
              <a:gd name="connsiteX4" fmla="*/ 800100 w 1514475"/>
              <a:gd name="connsiteY4" fmla="*/ 1588929 h 4227354"/>
              <a:gd name="connsiteX5" fmla="*/ 819150 w 1514475"/>
              <a:gd name="connsiteY5" fmla="*/ 2789079 h 4227354"/>
              <a:gd name="connsiteX6" fmla="*/ 1514475 w 1514475"/>
              <a:gd name="connsiteY6" fmla="*/ 4141629 h 4227354"/>
              <a:gd name="connsiteX7" fmla="*/ 1276350 w 1514475"/>
              <a:gd name="connsiteY7" fmla="*/ 4151154 h 4227354"/>
              <a:gd name="connsiteX8" fmla="*/ 657225 w 1514475"/>
              <a:gd name="connsiteY8" fmla="*/ 2789079 h 4227354"/>
              <a:gd name="connsiteX9" fmla="*/ 123825 w 1514475"/>
              <a:gd name="connsiteY9" fmla="*/ 4227354 h 4227354"/>
              <a:gd name="connsiteX10" fmla="*/ 0 w 1514475"/>
              <a:gd name="connsiteY10" fmla="*/ 4227354 h 4227354"/>
              <a:gd name="connsiteX11" fmla="*/ 542925 w 1514475"/>
              <a:gd name="connsiteY11" fmla="*/ 2770029 h 4227354"/>
              <a:gd name="connsiteX12" fmla="*/ 542925 w 1514475"/>
              <a:gd name="connsiteY12" fmla="*/ 1569879 h 4227354"/>
              <a:gd name="connsiteX13" fmla="*/ 47625 w 1514475"/>
              <a:gd name="connsiteY13" fmla="*/ 2131854 h 4227354"/>
              <a:gd name="connsiteX14" fmla="*/ 0 w 1514475"/>
              <a:gd name="connsiteY14" fmla="*/ 2027079 h 4227354"/>
              <a:gd name="connsiteX15" fmla="*/ 609600 w 1514475"/>
              <a:gd name="connsiteY15" fmla="*/ 1369854 h 4227354"/>
              <a:gd name="connsiteX16" fmla="*/ 609600 w 1514475"/>
              <a:gd name="connsiteY16" fmla="*/ 1122204 h 4227354"/>
              <a:gd name="connsiteX17" fmla="*/ 219075 w 1514475"/>
              <a:gd name="connsiteY17" fmla="*/ 236379 h 4227354"/>
              <a:gd name="connsiteX18" fmla="*/ 1104900 w 1514475"/>
              <a:gd name="connsiteY18" fmla="*/ 217329 h 4227354"/>
              <a:gd name="connsiteX19" fmla="*/ 685800 w 1514475"/>
              <a:gd name="connsiteY19" fmla="*/ 1103154 h 4227354"/>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542925 w 1514475"/>
              <a:gd name="connsiteY11" fmla="*/ 27797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685800 w 1514475"/>
              <a:gd name="connsiteY0" fmla="*/ 1112838 h 4237038"/>
              <a:gd name="connsiteX1" fmla="*/ 685800 w 1514475"/>
              <a:gd name="connsiteY1" fmla="*/ 1360488 h 4237038"/>
              <a:gd name="connsiteX2" fmla="*/ 1343025 w 1514475"/>
              <a:gd name="connsiteY2" fmla="*/ 2093913 h 4237038"/>
              <a:gd name="connsiteX3" fmla="*/ 1276350 w 1514475"/>
              <a:gd name="connsiteY3" fmla="*/ 2160588 h 4237038"/>
              <a:gd name="connsiteX4" fmla="*/ 800100 w 1514475"/>
              <a:gd name="connsiteY4" fmla="*/ 1598613 h 4237038"/>
              <a:gd name="connsiteX5" fmla="*/ 819150 w 1514475"/>
              <a:gd name="connsiteY5" fmla="*/ 2798763 h 4237038"/>
              <a:gd name="connsiteX6" fmla="*/ 1514475 w 1514475"/>
              <a:gd name="connsiteY6" fmla="*/ 4151313 h 4237038"/>
              <a:gd name="connsiteX7" fmla="*/ 1276350 w 1514475"/>
              <a:gd name="connsiteY7" fmla="*/ 4160838 h 4237038"/>
              <a:gd name="connsiteX8" fmla="*/ 657225 w 1514475"/>
              <a:gd name="connsiteY8" fmla="*/ 2798763 h 4237038"/>
              <a:gd name="connsiteX9" fmla="*/ 123825 w 1514475"/>
              <a:gd name="connsiteY9" fmla="*/ 4237038 h 4237038"/>
              <a:gd name="connsiteX10" fmla="*/ 0 w 1514475"/>
              <a:gd name="connsiteY10" fmla="*/ 4237038 h 4237038"/>
              <a:gd name="connsiteX11" fmla="*/ 485775 w 1514475"/>
              <a:gd name="connsiteY11" fmla="*/ 2817813 h 4237038"/>
              <a:gd name="connsiteX12" fmla="*/ 542925 w 1514475"/>
              <a:gd name="connsiteY12" fmla="*/ 1579563 h 4237038"/>
              <a:gd name="connsiteX13" fmla="*/ 47625 w 1514475"/>
              <a:gd name="connsiteY13" fmla="*/ 2141538 h 4237038"/>
              <a:gd name="connsiteX14" fmla="*/ 0 w 1514475"/>
              <a:gd name="connsiteY14" fmla="*/ 2036763 h 4237038"/>
              <a:gd name="connsiteX15" fmla="*/ 609600 w 1514475"/>
              <a:gd name="connsiteY15" fmla="*/ 1379538 h 4237038"/>
              <a:gd name="connsiteX16" fmla="*/ 609600 w 1514475"/>
              <a:gd name="connsiteY16" fmla="*/ 1131888 h 4237038"/>
              <a:gd name="connsiteX17" fmla="*/ 219075 w 1514475"/>
              <a:gd name="connsiteY17" fmla="*/ 246063 h 4237038"/>
              <a:gd name="connsiteX18" fmla="*/ 1104900 w 1514475"/>
              <a:gd name="connsiteY18" fmla="*/ 227013 h 4237038"/>
              <a:gd name="connsiteX19" fmla="*/ 685800 w 1514475"/>
              <a:gd name="connsiteY19" fmla="*/ 1112838 h 4237038"/>
              <a:gd name="connsiteX0" fmla="*/ 742950 w 1571625"/>
              <a:gd name="connsiteY0" fmla="*/ 1112838 h 4237038"/>
              <a:gd name="connsiteX1" fmla="*/ 742950 w 1571625"/>
              <a:gd name="connsiteY1" fmla="*/ 1360488 h 4237038"/>
              <a:gd name="connsiteX2" fmla="*/ 1400175 w 1571625"/>
              <a:gd name="connsiteY2" fmla="*/ 2093913 h 4237038"/>
              <a:gd name="connsiteX3" fmla="*/ 1333500 w 1571625"/>
              <a:gd name="connsiteY3" fmla="*/ 2160588 h 4237038"/>
              <a:gd name="connsiteX4" fmla="*/ 857250 w 1571625"/>
              <a:gd name="connsiteY4" fmla="*/ 1598613 h 4237038"/>
              <a:gd name="connsiteX5" fmla="*/ 876300 w 1571625"/>
              <a:gd name="connsiteY5" fmla="*/ 2798763 h 4237038"/>
              <a:gd name="connsiteX6" fmla="*/ 1571625 w 1571625"/>
              <a:gd name="connsiteY6" fmla="*/ 4151313 h 4237038"/>
              <a:gd name="connsiteX7" fmla="*/ 1333500 w 1571625"/>
              <a:gd name="connsiteY7" fmla="*/ 4160838 h 4237038"/>
              <a:gd name="connsiteX8" fmla="*/ 714375 w 1571625"/>
              <a:gd name="connsiteY8" fmla="*/ 2798763 h 4237038"/>
              <a:gd name="connsiteX9" fmla="*/ 180975 w 1571625"/>
              <a:gd name="connsiteY9" fmla="*/ 4237038 h 4237038"/>
              <a:gd name="connsiteX10" fmla="*/ 0 w 1571625"/>
              <a:gd name="connsiteY10" fmla="*/ 4237038 h 4237038"/>
              <a:gd name="connsiteX11" fmla="*/ 542925 w 1571625"/>
              <a:gd name="connsiteY11" fmla="*/ 2817813 h 4237038"/>
              <a:gd name="connsiteX12" fmla="*/ 600075 w 1571625"/>
              <a:gd name="connsiteY12" fmla="*/ 1579563 h 4237038"/>
              <a:gd name="connsiteX13" fmla="*/ 104775 w 1571625"/>
              <a:gd name="connsiteY13" fmla="*/ 2141538 h 4237038"/>
              <a:gd name="connsiteX14" fmla="*/ 57150 w 1571625"/>
              <a:gd name="connsiteY14" fmla="*/ 2036763 h 4237038"/>
              <a:gd name="connsiteX15" fmla="*/ 666750 w 1571625"/>
              <a:gd name="connsiteY15" fmla="*/ 1379538 h 4237038"/>
              <a:gd name="connsiteX16" fmla="*/ 666750 w 1571625"/>
              <a:gd name="connsiteY16" fmla="*/ 1131888 h 4237038"/>
              <a:gd name="connsiteX17" fmla="*/ 276225 w 1571625"/>
              <a:gd name="connsiteY17" fmla="*/ 246063 h 4237038"/>
              <a:gd name="connsiteX18" fmla="*/ 1162050 w 1571625"/>
              <a:gd name="connsiteY18" fmla="*/ 227013 h 4237038"/>
              <a:gd name="connsiteX19" fmla="*/ 742950 w 1571625"/>
              <a:gd name="connsiteY19" fmla="*/ 1112838 h 4237038"/>
              <a:gd name="connsiteX0" fmla="*/ 742950 w 1571625"/>
              <a:gd name="connsiteY0" fmla="*/ 1105536 h 4229736"/>
              <a:gd name="connsiteX1" fmla="*/ 742950 w 1571625"/>
              <a:gd name="connsiteY1" fmla="*/ 1353186 h 4229736"/>
              <a:gd name="connsiteX2" fmla="*/ 1400175 w 1571625"/>
              <a:gd name="connsiteY2" fmla="*/ 2086611 h 4229736"/>
              <a:gd name="connsiteX3" fmla="*/ 1333500 w 1571625"/>
              <a:gd name="connsiteY3" fmla="*/ 2153286 h 4229736"/>
              <a:gd name="connsiteX4" fmla="*/ 857250 w 1571625"/>
              <a:gd name="connsiteY4" fmla="*/ 1591311 h 4229736"/>
              <a:gd name="connsiteX5" fmla="*/ 876300 w 1571625"/>
              <a:gd name="connsiteY5" fmla="*/ 2791461 h 4229736"/>
              <a:gd name="connsiteX6" fmla="*/ 1571625 w 1571625"/>
              <a:gd name="connsiteY6" fmla="*/ 4144011 h 4229736"/>
              <a:gd name="connsiteX7" fmla="*/ 1333500 w 1571625"/>
              <a:gd name="connsiteY7" fmla="*/ 4153536 h 4229736"/>
              <a:gd name="connsiteX8" fmla="*/ 714375 w 1571625"/>
              <a:gd name="connsiteY8" fmla="*/ 2791461 h 4229736"/>
              <a:gd name="connsiteX9" fmla="*/ 180975 w 1571625"/>
              <a:gd name="connsiteY9" fmla="*/ 4229736 h 4229736"/>
              <a:gd name="connsiteX10" fmla="*/ 0 w 1571625"/>
              <a:gd name="connsiteY10" fmla="*/ 4229736 h 4229736"/>
              <a:gd name="connsiteX11" fmla="*/ 542925 w 1571625"/>
              <a:gd name="connsiteY11" fmla="*/ 2810511 h 4229736"/>
              <a:gd name="connsiteX12" fmla="*/ 600075 w 1571625"/>
              <a:gd name="connsiteY12" fmla="*/ 1572261 h 4229736"/>
              <a:gd name="connsiteX13" fmla="*/ 104775 w 1571625"/>
              <a:gd name="connsiteY13" fmla="*/ 2134236 h 4229736"/>
              <a:gd name="connsiteX14" fmla="*/ 57150 w 1571625"/>
              <a:gd name="connsiteY14" fmla="*/ 2029461 h 4229736"/>
              <a:gd name="connsiteX15" fmla="*/ 666750 w 1571625"/>
              <a:gd name="connsiteY15" fmla="*/ 1372236 h 4229736"/>
              <a:gd name="connsiteX16" fmla="*/ 666750 w 1571625"/>
              <a:gd name="connsiteY16" fmla="*/ 1124586 h 4229736"/>
              <a:gd name="connsiteX17" fmla="*/ 276225 w 1571625"/>
              <a:gd name="connsiteY17" fmla="*/ 238761 h 4229736"/>
              <a:gd name="connsiteX18" fmla="*/ 1162050 w 1571625"/>
              <a:gd name="connsiteY18" fmla="*/ 219711 h 4229736"/>
              <a:gd name="connsiteX19" fmla="*/ 742950 w 1571625"/>
              <a:gd name="connsiteY19" fmla="*/ 1105536 h 4229736"/>
              <a:gd name="connsiteX0" fmla="*/ 742950 w 1571625"/>
              <a:gd name="connsiteY0" fmla="*/ 1061910 h 4186110"/>
              <a:gd name="connsiteX1" fmla="*/ 742950 w 1571625"/>
              <a:gd name="connsiteY1" fmla="*/ 1309560 h 4186110"/>
              <a:gd name="connsiteX2" fmla="*/ 1400175 w 1571625"/>
              <a:gd name="connsiteY2" fmla="*/ 2042985 h 4186110"/>
              <a:gd name="connsiteX3" fmla="*/ 1333500 w 1571625"/>
              <a:gd name="connsiteY3" fmla="*/ 2109660 h 4186110"/>
              <a:gd name="connsiteX4" fmla="*/ 857250 w 1571625"/>
              <a:gd name="connsiteY4" fmla="*/ 1547685 h 4186110"/>
              <a:gd name="connsiteX5" fmla="*/ 876300 w 1571625"/>
              <a:gd name="connsiteY5" fmla="*/ 2747835 h 4186110"/>
              <a:gd name="connsiteX6" fmla="*/ 1571625 w 1571625"/>
              <a:gd name="connsiteY6" fmla="*/ 4100385 h 4186110"/>
              <a:gd name="connsiteX7" fmla="*/ 1333500 w 1571625"/>
              <a:gd name="connsiteY7" fmla="*/ 4109910 h 4186110"/>
              <a:gd name="connsiteX8" fmla="*/ 714375 w 1571625"/>
              <a:gd name="connsiteY8" fmla="*/ 2747835 h 4186110"/>
              <a:gd name="connsiteX9" fmla="*/ 180975 w 1571625"/>
              <a:gd name="connsiteY9" fmla="*/ 4186110 h 4186110"/>
              <a:gd name="connsiteX10" fmla="*/ 0 w 1571625"/>
              <a:gd name="connsiteY10" fmla="*/ 4186110 h 4186110"/>
              <a:gd name="connsiteX11" fmla="*/ 542925 w 1571625"/>
              <a:gd name="connsiteY11" fmla="*/ 2766885 h 4186110"/>
              <a:gd name="connsiteX12" fmla="*/ 600075 w 1571625"/>
              <a:gd name="connsiteY12" fmla="*/ 1528635 h 4186110"/>
              <a:gd name="connsiteX13" fmla="*/ 104775 w 1571625"/>
              <a:gd name="connsiteY13" fmla="*/ 2090610 h 4186110"/>
              <a:gd name="connsiteX14" fmla="*/ 57150 w 1571625"/>
              <a:gd name="connsiteY14" fmla="*/ 1985835 h 4186110"/>
              <a:gd name="connsiteX15" fmla="*/ 666750 w 1571625"/>
              <a:gd name="connsiteY15" fmla="*/ 1328610 h 4186110"/>
              <a:gd name="connsiteX16" fmla="*/ 663092 w 1571625"/>
              <a:gd name="connsiteY16" fmla="*/ 1062672 h 4186110"/>
              <a:gd name="connsiteX17" fmla="*/ 276225 w 1571625"/>
              <a:gd name="connsiteY17" fmla="*/ 195135 h 4186110"/>
              <a:gd name="connsiteX18" fmla="*/ 1162050 w 1571625"/>
              <a:gd name="connsiteY18" fmla="*/ 176085 h 4186110"/>
              <a:gd name="connsiteX19" fmla="*/ 742950 w 1571625"/>
              <a:gd name="connsiteY19" fmla="*/ 1061910 h 4186110"/>
              <a:gd name="connsiteX0" fmla="*/ 742950 w 1571625"/>
              <a:gd name="connsiteY0" fmla="*/ 1115535 h 4239735"/>
              <a:gd name="connsiteX1" fmla="*/ 742950 w 1571625"/>
              <a:gd name="connsiteY1" fmla="*/ 1363185 h 4239735"/>
              <a:gd name="connsiteX2" fmla="*/ 1400175 w 1571625"/>
              <a:gd name="connsiteY2" fmla="*/ 2096610 h 4239735"/>
              <a:gd name="connsiteX3" fmla="*/ 1333500 w 1571625"/>
              <a:gd name="connsiteY3" fmla="*/ 2163285 h 4239735"/>
              <a:gd name="connsiteX4" fmla="*/ 857250 w 1571625"/>
              <a:gd name="connsiteY4" fmla="*/ 1601310 h 4239735"/>
              <a:gd name="connsiteX5" fmla="*/ 876300 w 1571625"/>
              <a:gd name="connsiteY5" fmla="*/ 2801460 h 4239735"/>
              <a:gd name="connsiteX6" fmla="*/ 1571625 w 1571625"/>
              <a:gd name="connsiteY6" fmla="*/ 4154010 h 4239735"/>
              <a:gd name="connsiteX7" fmla="*/ 1333500 w 1571625"/>
              <a:gd name="connsiteY7" fmla="*/ 4163535 h 4239735"/>
              <a:gd name="connsiteX8" fmla="*/ 714375 w 1571625"/>
              <a:gd name="connsiteY8" fmla="*/ 2801460 h 4239735"/>
              <a:gd name="connsiteX9" fmla="*/ 180975 w 1571625"/>
              <a:gd name="connsiteY9" fmla="*/ 4239735 h 4239735"/>
              <a:gd name="connsiteX10" fmla="*/ 0 w 1571625"/>
              <a:gd name="connsiteY10" fmla="*/ 4239735 h 4239735"/>
              <a:gd name="connsiteX11" fmla="*/ 542925 w 1571625"/>
              <a:gd name="connsiteY11" fmla="*/ 2820510 h 4239735"/>
              <a:gd name="connsiteX12" fmla="*/ 600075 w 1571625"/>
              <a:gd name="connsiteY12" fmla="*/ 1582260 h 4239735"/>
              <a:gd name="connsiteX13" fmla="*/ 104775 w 1571625"/>
              <a:gd name="connsiteY13" fmla="*/ 2144235 h 4239735"/>
              <a:gd name="connsiteX14" fmla="*/ 57150 w 1571625"/>
              <a:gd name="connsiteY14" fmla="*/ 2039460 h 4239735"/>
              <a:gd name="connsiteX15" fmla="*/ 666750 w 1571625"/>
              <a:gd name="connsiteY15" fmla="*/ 1382235 h 4239735"/>
              <a:gd name="connsiteX16" fmla="*/ 663092 w 1571625"/>
              <a:gd name="connsiteY16" fmla="*/ 1116297 h 4239735"/>
              <a:gd name="connsiteX17" fmla="*/ 276225 w 1571625"/>
              <a:gd name="connsiteY17" fmla="*/ 248760 h 4239735"/>
              <a:gd name="connsiteX18" fmla="*/ 1162050 w 1571625"/>
              <a:gd name="connsiteY18" fmla="*/ 229710 h 4239735"/>
              <a:gd name="connsiteX19" fmla="*/ 742950 w 1571625"/>
              <a:gd name="connsiteY19" fmla="*/ 1115535 h 423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571625" h="4239735">
                <a:moveTo>
                  <a:pt x="742950" y="1115535"/>
                </a:moveTo>
                <a:lnTo>
                  <a:pt x="742950" y="1363185"/>
                </a:lnTo>
                <a:lnTo>
                  <a:pt x="1400175" y="2096610"/>
                </a:lnTo>
                <a:lnTo>
                  <a:pt x="1333500" y="2163285"/>
                </a:lnTo>
                <a:lnTo>
                  <a:pt x="857250" y="1601310"/>
                </a:lnTo>
                <a:lnTo>
                  <a:pt x="876300" y="2801460"/>
                </a:lnTo>
                <a:lnTo>
                  <a:pt x="1571625" y="4154010"/>
                </a:lnTo>
                <a:lnTo>
                  <a:pt x="1333500" y="4163535"/>
                </a:lnTo>
                <a:lnTo>
                  <a:pt x="714375" y="2801460"/>
                </a:lnTo>
                <a:lnTo>
                  <a:pt x="180975" y="4239735"/>
                </a:lnTo>
                <a:lnTo>
                  <a:pt x="0" y="4239735"/>
                </a:lnTo>
                <a:lnTo>
                  <a:pt x="542925" y="2820510"/>
                </a:lnTo>
                <a:lnTo>
                  <a:pt x="600075" y="1582260"/>
                </a:lnTo>
                <a:lnTo>
                  <a:pt x="104775" y="2144235"/>
                </a:lnTo>
                <a:lnTo>
                  <a:pt x="57150" y="2039460"/>
                </a:lnTo>
                <a:lnTo>
                  <a:pt x="666750" y="1382235"/>
                </a:lnTo>
                <a:cubicBezTo>
                  <a:pt x="665531" y="1293589"/>
                  <a:pt x="664311" y="1204943"/>
                  <a:pt x="663092" y="1116297"/>
                </a:cubicBezTo>
                <a:cubicBezTo>
                  <a:pt x="293205" y="1060735"/>
                  <a:pt x="57734" y="561116"/>
                  <a:pt x="276225" y="248760"/>
                </a:cubicBezTo>
                <a:cubicBezTo>
                  <a:pt x="494716" y="-63596"/>
                  <a:pt x="936905" y="-94902"/>
                  <a:pt x="1162050" y="229710"/>
                </a:cubicBezTo>
                <a:cubicBezTo>
                  <a:pt x="1387195" y="554322"/>
                  <a:pt x="1158875" y="1106010"/>
                  <a:pt x="742950" y="1115535"/>
                </a:cubicBezTo>
                <a:close/>
              </a:path>
            </a:pathLst>
          </a:custGeom>
          <a:gradFill flip="none" rotWithShape="1">
            <a:gsLst>
              <a:gs pos="0">
                <a:srgbClr val="0000FF"/>
              </a:gs>
              <a:gs pos="100000">
                <a:srgbClr val="FF0000"/>
              </a:gs>
            </a:gsLst>
            <a:lin ang="16200000" scaled="1"/>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TextBox 75">
            <a:extLst>
              <a:ext uri="{FF2B5EF4-FFF2-40B4-BE49-F238E27FC236}">
                <a16:creationId xmlns:a16="http://schemas.microsoft.com/office/drawing/2014/main" id="{2D38BDAB-3965-4B3C-8318-69B022144B95}"/>
              </a:ext>
            </a:extLst>
          </p:cNvPr>
          <p:cNvSpPr txBox="1"/>
          <p:nvPr/>
        </p:nvSpPr>
        <p:spPr>
          <a:xfrm>
            <a:off x="6761443" y="1789660"/>
            <a:ext cx="1087157" cy="461665"/>
          </a:xfrm>
          <a:prstGeom prst="rect">
            <a:avLst/>
          </a:prstGeom>
          <a:noFill/>
        </p:spPr>
        <p:txBody>
          <a:bodyPr wrap="none" rtlCol="0">
            <a:spAutoFit/>
          </a:bodyPr>
          <a:lstStyle/>
          <a:p>
            <a:r>
              <a:rPr lang="en-US" sz="2400" b="1" dirty="0">
                <a:latin typeface="+mn-lt"/>
              </a:rPr>
              <a:t>Design</a:t>
            </a:r>
          </a:p>
        </p:txBody>
      </p:sp>
      <p:sp>
        <p:nvSpPr>
          <p:cNvPr id="77" name="TextBox 76">
            <a:extLst>
              <a:ext uri="{FF2B5EF4-FFF2-40B4-BE49-F238E27FC236}">
                <a16:creationId xmlns:a16="http://schemas.microsoft.com/office/drawing/2014/main" id="{F0A9CDE4-8DBC-42BA-B5F3-449A97899CD4}"/>
              </a:ext>
            </a:extLst>
          </p:cNvPr>
          <p:cNvSpPr txBox="1"/>
          <p:nvPr/>
        </p:nvSpPr>
        <p:spPr>
          <a:xfrm>
            <a:off x="6660890" y="4018816"/>
            <a:ext cx="1463862" cy="461665"/>
          </a:xfrm>
          <a:prstGeom prst="rect">
            <a:avLst/>
          </a:prstGeom>
          <a:noFill/>
        </p:spPr>
        <p:txBody>
          <a:bodyPr wrap="none" rtlCol="0">
            <a:spAutoFit/>
          </a:bodyPr>
          <a:lstStyle/>
          <a:p>
            <a:r>
              <a:rPr lang="en-US" sz="2400" b="1" dirty="0">
                <a:latin typeface="+mn-lt"/>
              </a:rPr>
              <a:t>Empower</a:t>
            </a:r>
          </a:p>
        </p:txBody>
      </p:sp>
    </p:spTree>
    <p:extLst>
      <p:ext uri="{BB962C8B-B14F-4D97-AF65-F5344CB8AC3E}">
        <p14:creationId xmlns:p14="http://schemas.microsoft.com/office/powerpoint/2010/main" val="26231525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8DE28956-A002-4A9C-BAE7-5623CCC5F8C0}"/>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B24D401F-6285-4B86-8F3A-FB0ED9A5A21B}"/>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CEE 4520 wiki on </a:t>
            </a:r>
            <a:r>
              <a:rPr lang="en-US" sz="2700" dirty="0" err="1"/>
              <a:t>github</a:t>
            </a:r>
            <a:r>
              <a:rPr lang="en-US" sz="2700" dirty="0"/>
              <a:t>: home to everything</a:t>
            </a:r>
          </a:p>
          <a:p>
            <a:pPr lvl="1"/>
            <a:r>
              <a:rPr lang="en-US" sz="2200" dirty="0">
                <a:hlinkClick r:id="rId3"/>
              </a:rPr>
              <a:t>https://github.com/AguaClara/CEE4520/wiki</a:t>
            </a:r>
            <a:endParaRPr lang="en-US" sz="2200" dirty="0"/>
          </a:p>
          <a:p>
            <a:r>
              <a:rPr lang="en-US" sz="2700" dirty="0"/>
              <a:t>There is a textbook! </a:t>
            </a:r>
            <a:r>
              <a:rPr lang="en-US" sz="2700" dirty="0">
                <a:hlinkClick r:id="rId4"/>
              </a:rPr>
              <a:t>https://aguaclara.github.io/Textbook/</a:t>
            </a:r>
            <a:r>
              <a:rPr lang="en-US" sz="2700" dirty="0"/>
              <a:t> </a:t>
            </a:r>
          </a:p>
          <a:p>
            <a:r>
              <a:rPr lang="en-US" sz="2700" dirty="0"/>
              <a:t>Design Challenges (in teams – except for tutorial!)</a:t>
            </a:r>
          </a:p>
          <a:p>
            <a:pPr lvl="1"/>
            <a:r>
              <a:rPr lang="en-US" sz="2300" dirty="0"/>
              <a:t>Due on date listed!!!!</a:t>
            </a:r>
          </a:p>
          <a:p>
            <a:r>
              <a:rPr lang="en-US" sz="2700" dirty="0"/>
              <a:t>?? Quizzes, 2 Exams (computer based using Python),  1 Final Project</a:t>
            </a:r>
          </a:p>
          <a:p>
            <a:r>
              <a:rPr lang="en-US" sz="2700" dirty="0"/>
              <a:t>Software skills for designing sustainable infrastructure</a:t>
            </a:r>
          </a:p>
          <a:p>
            <a:pPr lvl="1"/>
            <a:r>
              <a:rPr lang="en-US" sz="2200" dirty="0"/>
              <a:t>We will provide opportunities for you to become an expert in design using open source software</a:t>
            </a:r>
          </a:p>
        </p:txBody>
      </p:sp>
    </p:spTree>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6943</TotalTime>
  <Words>2675</Words>
  <Application>Microsoft Office PowerPoint</Application>
  <PresentationFormat>Widescreen</PresentationFormat>
  <Paragraphs>401</Paragraphs>
  <Slides>40</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Century Gothic</vt:lpstr>
      <vt:lpstr>Candara</vt:lpstr>
      <vt:lpstr>Wingdings</vt:lpstr>
      <vt:lpstr>Arial</vt:lpstr>
      <vt:lpstr>Times New Roman</vt:lpstr>
      <vt:lpstr>Calibri</vt:lpstr>
      <vt:lpstr>SWOT 2021</vt:lpstr>
      <vt:lpstr>Sustainable Safe Water on Tap CEE 4520</vt:lpstr>
      <vt:lpstr>Overview</vt:lpstr>
      <vt:lpstr>Overview</vt:lpstr>
      <vt:lpstr>What is this course about?</vt:lpstr>
      <vt:lpstr>What is this course about?</vt:lpstr>
      <vt:lpstr>Course expectations</vt:lpstr>
      <vt:lpstr>Curriculum Model:  AguaClara RIDE</vt:lpstr>
      <vt:lpstr>Overview</vt:lpstr>
      <vt:lpstr>Course Organization</vt:lpstr>
      <vt:lpstr>Design Challenges</vt:lpstr>
      <vt:lpstr>First Assignment</vt:lpstr>
      <vt:lpstr>Learn Python!</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Learning in a collaborative environment (Team assignments)</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Opportunities</vt:lpstr>
      <vt:lpstr>PowerPoint Presentation</vt:lpstr>
      <vt:lpstr>It is a short walk…</vt:lpstr>
      <vt:lpstr>What are extras?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Monroe Weber-Shirk</cp:lastModifiedBy>
  <cp:revision>266</cp:revision>
  <dcterms:created xsi:type="dcterms:W3CDTF">2008-08-26T14:48:34Z</dcterms:created>
  <dcterms:modified xsi:type="dcterms:W3CDTF">2020-10-24T13:55:21Z</dcterms:modified>
</cp:coreProperties>
</file>